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1" r:id="rId2"/>
  </p:sldMasterIdLst>
  <p:notesMasterIdLst>
    <p:notesMasterId r:id="rId55"/>
  </p:notesMasterIdLst>
  <p:sldIdLst>
    <p:sldId id="258" r:id="rId3"/>
    <p:sldId id="386" r:id="rId4"/>
    <p:sldId id="401" r:id="rId5"/>
    <p:sldId id="257" r:id="rId6"/>
    <p:sldId id="413" r:id="rId7"/>
    <p:sldId id="345" r:id="rId8"/>
    <p:sldId id="415" r:id="rId9"/>
    <p:sldId id="416" r:id="rId10"/>
    <p:sldId id="344" r:id="rId11"/>
    <p:sldId id="419" r:id="rId12"/>
    <p:sldId id="346" r:id="rId13"/>
    <p:sldId id="420" r:id="rId14"/>
    <p:sldId id="343" r:id="rId15"/>
    <p:sldId id="400" r:id="rId16"/>
    <p:sldId id="347" r:id="rId17"/>
    <p:sldId id="348" r:id="rId18"/>
    <p:sldId id="423" r:id="rId19"/>
    <p:sldId id="349" r:id="rId20"/>
    <p:sldId id="402" r:id="rId21"/>
    <p:sldId id="352" r:id="rId22"/>
    <p:sldId id="425" r:id="rId23"/>
    <p:sldId id="428" r:id="rId24"/>
    <p:sldId id="355" r:id="rId25"/>
    <p:sldId id="403" r:id="rId26"/>
    <p:sldId id="356" r:id="rId27"/>
    <p:sldId id="430" r:id="rId28"/>
    <p:sldId id="358" r:id="rId29"/>
    <p:sldId id="372" r:id="rId30"/>
    <p:sldId id="432" r:id="rId31"/>
    <p:sldId id="435" r:id="rId32"/>
    <p:sldId id="359" r:id="rId33"/>
    <p:sldId id="404" r:id="rId34"/>
    <p:sldId id="360" r:id="rId35"/>
    <p:sldId id="436" r:id="rId36"/>
    <p:sldId id="406" r:id="rId37"/>
    <p:sldId id="361" r:id="rId38"/>
    <p:sldId id="362" r:id="rId39"/>
    <p:sldId id="407" r:id="rId40"/>
    <p:sldId id="364" r:id="rId41"/>
    <p:sldId id="437" r:id="rId42"/>
    <p:sldId id="365" r:id="rId43"/>
    <p:sldId id="408" r:id="rId44"/>
    <p:sldId id="366" r:id="rId45"/>
    <p:sldId id="438" r:id="rId46"/>
    <p:sldId id="367" r:id="rId47"/>
    <p:sldId id="411" r:id="rId48"/>
    <p:sldId id="368" r:id="rId49"/>
    <p:sldId id="412" r:id="rId50"/>
    <p:sldId id="370" r:id="rId51"/>
    <p:sldId id="441" r:id="rId52"/>
    <p:sldId id="371" r:id="rId53"/>
    <p:sldId id="443" r:id="rId5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750" autoAdjust="0"/>
    <p:restoredTop sz="94638" autoAdjust="0"/>
  </p:normalViewPr>
  <p:slideViewPr>
    <p:cSldViewPr>
      <p:cViewPr>
        <p:scale>
          <a:sx n="75" d="100"/>
          <a:sy n="75" d="100"/>
        </p:scale>
        <p:origin x="-1224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897E9E0-0868-4A52-9AAC-B1BFDFBC3D42}" type="datetimeFigureOut">
              <a:rPr lang="fa-IR" smtClean="0"/>
              <a:pPr/>
              <a:t>03/04/1445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2127334-1741-4826-996B-58A64673D41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7557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04C1F0-D1BC-47DE-B8C9-5123A8025137}" type="slidenum">
              <a:rPr lang="ar-SA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1264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2CA30B37-774B-4B70-BBF6-23D66D1648A6}" type="datetime8">
              <a:rPr lang="fa-IR">
                <a:solidFill>
                  <a:prstClr val="black"/>
                </a:solidFill>
              </a:rPr>
              <a:pPr/>
              <a:t>سپتامبر 18، 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64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buClr>
                <a:srgbClr val="4F81BD"/>
              </a:buClr>
            </a:pPr>
            <a:fld id="{1994CE1C-5631-4596-9288-BD2ADA3C0509}" type="slidenum">
              <a:rPr lang="en-US">
                <a:solidFill>
                  <a:srgbClr val="000000"/>
                </a:solidFill>
              </a:rPr>
              <a:pPr>
                <a:buClr>
                  <a:srgbClr val="4F81BD"/>
                </a:buClr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a-IR" smtClean="0"/>
          </a:p>
        </p:txBody>
      </p:sp>
      <p:sp>
        <p:nvSpPr>
          <p:cNvPr id="11366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FE53625C-E4C1-4884-BFBA-423A9F898C5D}" type="datetime8">
              <a:rPr lang="fa-IR">
                <a:solidFill>
                  <a:prstClr val="black"/>
                </a:solidFill>
              </a:rPr>
              <a:pPr/>
              <a:t>سپتامبر 18، 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88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127334-1741-4826-996B-58A64673D411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88846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127334-1741-4826-996B-58A64673D411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4919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127334-1741-4826-996B-58A64673D411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39963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127334-1741-4826-996B-58A64673D411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70651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127334-1741-4826-996B-58A64673D411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499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9DE8-038E-49C7-AA71-506C8ED83B2D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FB0DF-AEC6-4AA7-8D9F-1E4E760CC632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73452-E3C6-409F-AB75-7AF05C481AE7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3B4603F3-A906-471F-B603-1B7A2E2B4B45}" type="datetime8">
              <a:rPr lang="fa-IR" smtClean="0"/>
              <a:t>سپتامبر 18، 23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fontAlgn="auto">
              <a:spcAft>
                <a:spcPts val="0"/>
              </a:spcAft>
              <a:defRPr/>
            </a:lvl1pPr>
          </a:lstStyle>
          <a:p>
            <a:pPr>
              <a:defRPr/>
            </a:pPr>
            <a:fld id="{2D8B6DD1-3C90-4F66-9B47-DA790DF878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194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2269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850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07073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43860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28208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6491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5510-0178-4D36-84D7-62D61B8FD5D9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2336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138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6077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8961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2D7-B83D-4C4F-BE1A-9A4CC6AC627E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92E12-9530-462B-85DB-D580617B549B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05148-ADC9-43DE-B8AA-BADBF67D3FAB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D63B7-21EF-42E9-A3D3-D8C0E89AD51C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3E1B-7AA3-4CA6-B4E2-BCA27A392ED3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856-7D8A-469F-BDA5-F189C06581F7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D17DF-F0CC-42D8-BAF9-5CC3E8BFB3D9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9F083-25E1-44B7-850F-BA63A2BE9C3A}" type="datetime8">
              <a:rPr lang="fa-IR" smtClean="0"/>
              <a:t>سپتامبر 18، 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B4047-FEE5-4BAE-A8A2-146F72FAC073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ll dir="ld"/>
  </p:transition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28C9820A-575E-4EE9-8907-9B5969D59F1A}" type="datetimeFigureOut">
              <a:rPr lang="fa-IR" smtClean="0"/>
              <a:t>03/04/1445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9E6FDA1-EA62-42A3-A7DD-C20A798890F2}" type="slidenum">
              <a:rPr lang="fa-IR" smtClean="0"/>
              <a:t>‹#›</a:t>
            </a:fld>
            <a:endParaRPr lang="fa-I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94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1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r" defTabSz="685800" rtl="1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33402D-FC4C-494F-BE16-0871C2F1049C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4" y="19665"/>
            <a:ext cx="9119479" cy="6838335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761278"/>
              </p:ext>
            </p:extLst>
          </p:nvPr>
        </p:nvGraphicFramePr>
        <p:xfrm>
          <a:off x="251521" y="1412777"/>
          <a:ext cx="8587363" cy="297136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317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184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40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655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06557">
                  <a:extLst>
                    <a:ext uri="{9D8B030D-6E8A-4147-A177-3AD203B41FA5}">
                      <a16:colId xmlns:a16="http://schemas.microsoft.com/office/drawing/2014/main" xmlns="" val="1002711762"/>
                    </a:ext>
                  </a:extLst>
                </a:gridCol>
              </a:tblGrid>
              <a:tr h="449397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(O4)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:حمایت از تحقیقات راهبردی و ترجمان دانش در حوزه آموزش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51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506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40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محتوای آموزشی با توجه به نیازهای روز جامعه و مناسبت های مختلف (هفته سلامت، روز جهانی سل و ...)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بهداشت عمومی،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 lvl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ی حداقل 2 محتوای آموزشی</a:t>
                      </a:r>
                      <a:endParaRPr lang="en-US" sz="1400" kern="1200" baseline="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22860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محتوای تهیه شده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50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89118653"/>
                  </a:ext>
                </a:extLst>
              </a:tr>
              <a:tr h="192961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18864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620688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(G1)</a:t>
            </a:r>
            <a:r>
              <a:rPr lang="fa-IR" dirty="0" smtClean="0">
                <a:cs typeface="B Titr" pitchFamily="2" charset="-78"/>
              </a:rPr>
              <a:t> 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2505124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685648"/>
              </p:ext>
            </p:extLst>
          </p:nvPr>
        </p:nvGraphicFramePr>
        <p:xfrm>
          <a:off x="297120" y="1410684"/>
          <a:ext cx="8741113" cy="394774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75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697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85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90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736246">
                  <a:extLst>
                    <a:ext uri="{9D8B030D-6E8A-4147-A177-3AD203B41FA5}">
                      <a16:colId xmlns:a16="http://schemas.microsoft.com/office/drawing/2014/main" xmlns="" val="1002711762"/>
                    </a:ext>
                  </a:extLst>
                </a:gridCol>
              </a:tblGrid>
              <a:tr h="484969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(O4)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:حمایت از تحقیقات راهبردی و ترجمان دانش در حوزه آموزش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 - 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332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75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تکمیل ظرفیتهای آموزشی و پژوهشی دانشکده از طریق تجهیز و بروزرسانی وسایل و جذب اعضای  هیئت علمی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بیولوژی، اپیدمیولوژی، ارتقاء سلامت، ارگونومی، بهداشت عمومی، بیولوژی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مجوز خرید تجهیزات و جذب نیرو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216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7</a:t>
                      </a:r>
                      <a:endParaRPr lang="en-US" sz="140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کلیپهای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آموزشی </a:t>
                      </a: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توسط دانشجویان و اساتید محترم گروه مستخرج از پایان نامه و طرح های پژوهشی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کلیپ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لوح فشرده کلیپ ها</a:t>
                      </a:r>
                    </a:p>
                    <a:p>
                      <a:pPr algn="ctr"/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004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ترجمان دانش مستخرج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از پایان نامه و بارگذاری در وب سایت و ترجمان دانش کسب شده از طریق رسانه های مجازی و سایت دانشکده و دانشگاه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گروههای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آموزشی 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پایان نامه ها و ترجمان دانش تهیه شده/ تعداد اطلاع رسانی ها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چک لیست/ نسخه بارگزاری در وب سایت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/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6469845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18864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620688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(G1)</a:t>
            </a:r>
            <a:r>
              <a:rPr lang="fa-IR" dirty="0" smtClean="0">
                <a:cs typeface="B Titr" pitchFamily="2" charset="-78"/>
              </a:rPr>
              <a:t> 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370856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995620"/>
              </p:ext>
            </p:extLst>
          </p:nvPr>
        </p:nvGraphicFramePr>
        <p:xfrm>
          <a:off x="34329" y="1410684"/>
          <a:ext cx="9003904" cy="312028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75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697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85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990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99037">
                  <a:extLst>
                    <a:ext uri="{9D8B030D-6E8A-4147-A177-3AD203B41FA5}">
                      <a16:colId xmlns:a16="http://schemas.microsoft.com/office/drawing/2014/main" xmlns="" val="1002711762"/>
                    </a:ext>
                  </a:extLst>
                </a:gridCol>
              </a:tblGrid>
              <a:tr h="484969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(O4)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:حمایت از تحقیقات راهبردی و ترجمان دانش در حوزه آموزش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 - 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332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20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چاپ و انتشار اخبار فعالیتهای آموزشی و پژوهشی گروه در قالب خبرنامه های دوره ای ، وب سایت و دیگر شبکه های اجتماعی برای گروه های هدف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گروههای آموزشی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خبرنامه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خبرنامه و وب سایت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73927129"/>
                  </a:ext>
                </a:extLst>
              </a:tr>
              <a:tr h="920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اطلاع‏رسانی و معرفی قابلیت‏های علمی-</a:t>
                      </a:r>
                      <a:r>
                        <a:rPr lang="fa-IR" sz="16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پژوهشی و اجرایی دانشکده به صنایع و سازمان ها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 و بهداشت حرفه ای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مورد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</a:t>
                      </a:r>
                      <a:r>
                        <a:rPr lang="fa-IR" sz="16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انجام شده، ارسال پوستر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2115142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18864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620688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(G1)</a:t>
            </a:r>
            <a:r>
              <a:rPr lang="fa-IR" dirty="0" smtClean="0">
                <a:cs typeface="B Titr" pitchFamily="2" charset="-78"/>
              </a:rPr>
              <a:t> 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384750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292471"/>
              </p:ext>
            </p:extLst>
          </p:nvPr>
        </p:nvGraphicFramePr>
        <p:xfrm>
          <a:off x="323528" y="1554542"/>
          <a:ext cx="8568952" cy="402906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07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78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18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971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38706">
                  <a:extLst>
                    <a:ext uri="{9D8B030D-6E8A-4147-A177-3AD203B41FA5}">
                      <a16:colId xmlns:a16="http://schemas.microsoft.com/office/drawing/2014/main" xmlns="" val="3527315922"/>
                    </a:ext>
                  </a:extLst>
                </a:gridCol>
              </a:tblGrid>
              <a:tr h="372266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:(O5) 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توسعه سرمایه انسانی و ارتقای نقش آموزشی اعضای هیات علمی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926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نیازسنجی، بررسی و بازنگری و توسعه چارت تشکیلاتی گروه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ها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بیولوژی، اپیدمیولوژی، بهداشت عمومی، 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</a:t>
                      </a:r>
                      <a:r>
                        <a:rPr lang="fa-I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سلامت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 مورد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صورتجلسه گروه، مکاتبات اداری انجام شده 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93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تامین </a:t>
                      </a:r>
                      <a:r>
                        <a:rPr lang="fa-I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ar-S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جذب</a:t>
                      </a:r>
                      <a:r>
                        <a:rPr lang="fa-I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نیروی کارشناس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/</a:t>
                      </a:r>
                      <a:r>
                        <a:rPr lang="fa-I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هیات علمی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بیولوژی، اپیدمیولوژی، ارتقاء سلامت، ارگونومی، بهداشت عمومی،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نیرو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6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33333384"/>
                  </a:ext>
                </a:extLst>
              </a:tr>
              <a:tr h="6297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ارزیابی عملکرد اعضای هیئت علمی در آموزش دروس نظری، عملی و کارآموزی و ارائه بازخوردهای لازم به منظور ارتقاء آنها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ای/ ارتقا</a:t>
                      </a:r>
                      <a:r>
                        <a:rPr lang="fa-I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سلامت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ارزیابی ها و مکاتبات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ها و ارزشیابی و باز خوردها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52826105"/>
                  </a:ext>
                </a:extLst>
              </a:tr>
              <a:tr h="405973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28572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781214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(G1)</a:t>
            </a:r>
            <a:r>
              <a:rPr lang="fa-IR" dirty="0" smtClean="0">
                <a:cs typeface="B Titr" pitchFamily="2" charset="-78"/>
              </a:rPr>
              <a:t> 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625564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2708920"/>
            <a:ext cx="7772400" cy="1470025"/>
          </a:xfrm>
        </p:spPr>
        <p:txBody>
          <a:bodyPr>
            <a:normAutofit/>
          </a:bodyPr>
          <a:lstStyle/>
          <a:p>
            <a:r>
              <a:rPr lang="fa-IR" sz="3300" dirty="0">
                <a:solidFill>
                  <a:schemeClr val="accent2">
                    <a:lumMod val="60000"/>
                    <a:lumOff val="40000"/>
                  </a:schemeClr>
                </a:solidFill>
                <a:cs typeface="B Titr" pitchFamily="2" charset="-78"/>
              </a:rPr>
              <a:t>توسعه کارآفرینی در بستر دانشگاه های نسل سوم</a:t>
            </a:r>
            <a:endParaRPr lang="fa-IR" sz="33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933056"/>
            <a:ext cx="6400800" cy="1752600"/>
          </a:xfrm>
        </p:spPr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2724732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17764" y="2785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9004" y="436353"/>
            <a:ext cx="5786478" cy="410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 smtClean="0">
                <a:cs typeface="B Titr" pitchFamily="2" charset="-78"/>
              </a:rPr>
              <a:t>هدف کلی</a:t>
            </a:r>
            <a:r>
              <a:rPr lang="en-US" dirty="0" smtClean="0">
                <a:cs typeface="B Titr" pitchFamily="2" charset="-78"/>
              </a:rPr>
              <a:t>: </a:t>
            </a:r>
            <a:r>
              <a:rPr lang="en-US" dirty="0">
                <a:cs typeface="B Titr" pitchFamily="2" charset="-78"/>
              </a:rPr>
              <a:t>(</a:t>
            </a:r>
            <a:r>
              <a:rPr lang="en-US" dirty="0" smtClean="0">
                <a:cs typeface="B Titr" pitchFamily="2" charset="-78"/>
              </a:rPr>
              <a:t>G2)</a:t>
            </a:r>
            <a:r>
              <a:rPr lang="fa-IR" dirty="0" smtClean="0">
                <a:cs typeface="B Titr" pitchFamily="2" charset="-78"/>
              </a:rPr>
              <a:t>توسعه کارآفرینی در بستر دانشگاه های نسل سوم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2063"/>
              </p:ext>
            </p:extLst>
          </p:nvPr>
        </p:nvGraphicFramePr>
        <p:xfrm>
          <a:off x="89756" y="1244989"/>
          <a:ext cx="8964487" cy="530431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8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042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13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186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028196">
                  <a:extLst>
                    <a:ext uri="{9D8B030D-6E8A-4147-A177-3AD203B41FA5}">
                      <a16:colId xmlns:a16="http://schemas.microsoft.com/office/drawing/2014/main" xmlns="" val="1971718034"/>
                    </a:ext>
                  </a:extLst>
                </a:gridCol>
              </a:tblGrid>
              <a:tr h="751273">
                <a:tc gridSpan="5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 (O1) </a:t>
                      </a:r>
                      <a:r>
                        <a:rPr lang="ar-SA" sz="1800" kern="1200" dirty="0" smtClean="0">
                          <a:effectLst/>
                          <a:cs typeface="B Titr" panose="00000700000000000000" pitchFamily="2" charset="-78"/>
                        </a:rPr>
                        <a:t>بازبینی و بازنگری ساختار و عملکرد دانشگاه های علوم پزشکی براساس نقشه راه  گذار به دانشگاه های نسل سوم و چهارم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405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073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کارگاه های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آموزشی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اپیدمیولوژی، بیولوژی،  بهداشت عمومی، بهداشت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حرفه ای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حداقل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2 کارگاه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 و اطلاع رسانی های صورت گرفته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432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2</a:t>
                      </a:r>
                      <a:endParaRPr lang="en-US" sz="1400" dirty="0" smtClean="0">
                        <a:effectLst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نیازسنجی آموزشی-تحقیقاتی صنایع و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سازمانها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سلامت، ارگونومی، بیولوژی، بهداشت عمومی، اپیدمیولوژی،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درصد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21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30 درصدی گرنت های تحقیقاتی برون سازمانی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گروههای آموزشی </a:t>
                      </a:r>
                      <a:endParaRPr lang="fa-IR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میزان  گرنت دریافتی به  ریال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قرارداد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21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دعوت از حداقل 2 نفر از افراد و  شرکتهای کارآفرین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جهت </a:t>
                      </a: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ارائه تجارب به دانشجویان و اعضاء هیئت علمی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ارگونومی، بیولوژی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نفرساعت مشاوره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گواهی حضور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74216698"/>
                  </a:ext>
                </a:extLst>
              </a:tr>
              <a:tr h="2921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گذراندن بخشی از کارآموزی دانشجویان کارشناسی در مراکز رشد، کارخانجات صنایع غذایی و ...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8" marR="685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عمومی،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</a:t>
                      </a:r>
                      <a:endParaRPr lang="fa-IR" sz="140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8" marR="6857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کارآموزی/ تهیه ی چک لیست ارزیابی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8" marR="685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 و برنامه های اجرا شده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 مراکز </a:t>
                      </a:r>
                    </a:p>
                  </a:txBody>
                  <a:tcPr marL="68578" marR="68578" marT="0" marB="0" anchor="ctr"/>
                </a:tc>
                <a:extLst>
                  <a:ext uri="{0D108BD9-81ED-4DB2-BD59-A6C34878D82A}">
                    <a16:rowId xmlns:a16="http://schemas.microsoft.com/office/drawing/2014/main" xmlns="" val="1056141526"/>
                  </a:ext>
                </a:extLst>
              </a:tr>
              <a:tr h="479980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anose="00000400000000000000" pitchFamily="2" charset="-78"/>
                        </a:rPr>
                        <a:t>توضیحات:</a:t>
                      </a:r>
                      <a:endParaRPr lang="en-US" sz="12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99571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634733"/>
              </p:ext>
            </p:extLst>
          </p:nvPr>
        </p:nvGraphicFramePr>
        <p:xfrm>
          <a:off x="249019" y="896269"/>
          <a:ext cx="8894981" cy="552199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613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16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05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89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012471">
                  <a:extLst>
                    <a:ext uri="{9D8B030D-6E8A-4147-A177-3AD203B41FA5}">
                      <a16:colId xmlns:a16="http://schemas.microsoft.com/office/drawing/2014/main" xmlns="" val="294029929"/>
                    </a:ext>
                  </a:extLst>
                </a:gridCol>
              </a:tblGrid>
              <a:tr h="549931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:(O2)</a:t>
                      </a:r>
                      <a:r>
                        <a:rPr lang="fa-IR" sz="1800" baseline="0" dirty="0" smtClean="0">
                          <a:effectLst/>
                          <a:cs typeface="B Titr" panose="00000700000000000000" pitchFamily="2" charset="-78"/>
                        </a:rPr>
                        <a:t> </a:t>
                      </a:r>
                      <a:r>
                        <a:rPr lang="ar-SA" sz="1800" kern="1200" dirty="0" smtClean="0">
                          <a:effectLst/>
                          <a:cs typeface="B Titr" panose="00000700000000000000" pitchFamily="2" charset="-78"/>
                        </a:rPr>
                        <a:t>کارآفرینی و خلق ثروت دانش بنیان در دانشگاه های علوم پزشکی در قالب نظام نوآوری (ملی ـ منطقه ای)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66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93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اجرا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گسترش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طرح های پژوهشی/ پایان نامه ای و محصول محور در ارتباط با صنعت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بیولوژی، بهداشت عمومی، بهداشت حرفه ای، ارگونومی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اجرای حداقل 1 طرح پژوهشی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طرح تصویب شده توسط معاونت پژوهشی دانشگاه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05326167"/>
                  </a:ext>
                </a:extLst>
              </a:tr>
              <a:tr h="6415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همکاری با معاونت بهداشتی و انجام پروژه مشارکت در راستای فرزند آوری</a:t>
                      </a:r>
                      <a:r>
                        <a:rPr lang="fa-IR" sz="1400" b="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( 2 جلسه)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جلسه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صورتجلسه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13532420"/>
                  </a:ext>
                </a:extLst>
              </a:tr>
              <a:tr h="6415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تقوبت و ارتقاء کیفیت بخش کارآفرینی در  برنامه کارآموزی دانشجویان کارشناسی  (بازدید و دعوت از شرکتهای موفق در زمینه ایمنی و بهداشت حرفه ای )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دانشجویان شرکت کننده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52825896"/>
                  </a:ext>
                </a:extLst>
              </a:tr>
              <a:tr h="6415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مشارکت دادن دانشجویان در طرح ها ارتباط با صنعت اعضای هیئت علمی گروه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دانشجویان مشارکت کننده در طرح ها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06753015"/>
                  </a:ext>
                </a:extLst>
              </a:tr>
              <a:tr h="6415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تاسیس یک شرکت دانش بنیان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تاسیس شرکت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مجوز تاسیس شرکت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73400187"/>
                  </a:ext>
                </a:extLst>
              </a:tr>
              <a:tr h="427724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توضیحات: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43808" y="3790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450634"/>
            <a:ext cx="5786478" cy="4004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: </a:t>
            </a:r>
            <a:r>
              <a:rPr lang="en-US" dirty="0">
                <a:cs typeface="B Titr" pitchFamily="2" charset="-78"/>
              </a:rPr>
              <a:t>(</a:t>
            </a:r>
            <a:r>
              <a:rPr lang="en-US" dirty="0" smtClean="0">
                <a:cs typeface="B Titr" pitchFamily="2" charset="-78"/>
              </a:rPr>
              <a:t>G2)</a:t>
            </a:r>
            <a:r>
              <a:rPr lang="fa-IR" dirty="0" smtClean="0">
                <a:cs typeface="B Titr" pitchFamily="2" charset="-78"/>
              </a:rPr>
              <a:t> توسعه </a:t>
            </a:r>
            <a:r>
              <a:rPr lang="fa-IR" dirty="0">
                <a:cs typeface="B Titr" pitchFamily="2" charset="-78"/>
              </a:rPr>
              <a:t>کارآفرینی در بستر دانشگاه های نسل سوم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571604" cy="54984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7099781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623398"/>
              </p:ext>
            </p:extLst>
          </p:nvPr>
        </p:nvGraphicFramePr>
        <p:xfrm>
          <a:off x="179510" y="1058953"/>
          <a:ext cx="8784977" cy="510635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43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09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81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385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87583">
                  <a:extLst>
                    <a:ext uri="{9D8B030D-6E8A-4147-A177-3AD203B41FA5}">
                      <a16:colId xmlns:a16="http://schemas.microsoft.com/office/drawing/2014/main" xmlns="" val="294029929"/>
                    </a:ext>
                  </a:extLst>
                </a:gridCol>
              </a:tblGrid>
              <a:tr h="665347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:(O2)</a:t>
                      </a:r>
                      <a:r>
                        <a:rPr lang="fa-IR" sz="1800" baseline="0" dirty="0" smtClean="0">
                          <a:effectLst/>
                          <a:cs typeface="B Titr" panose="00000700000000000000" pitchFamily="2" charset="-78"/>
                        </a:rPr>
                        <a:t> </a:t>
                      </a:r>
                      <a:r>
                        <a:rPr lang="ar-SA" sz="1800" kern="1200" dirty="0" smtClean="0">
                          <a:effectLst/>
                          <a:cs typeface="B Titr" panose="00000700000000000000" pitchFamily="2" charset="-78"/>
                        </a:rPr>
                        <a:t>کارآفرینی و خلق ثروت دانش بنیان در دانشگاه های علوم پزشکی در قالب نظام نوآوری (ملی ـ منطقه ای)</a:t>
                      </a:r>
                      <a:r>
                        <a:rPr lang="fa-IR" sz="1800" kern="1200" dirty="0" smtClean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- 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62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2763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طرح های شهید احمدی روشن به منظور توانمند سازی 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مشارکت دانشجویان مستعد برای حل مسائل کشور در حوزه ایمنی و بهداشت حرفه ای (بنیاد ملی نخبگان)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طرح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قرارداد طرح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48538002"/>
                  </a:ext>
                </a:extLst>
              </a:tr>
              <a:tr h="112763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ارائه درس "مدیریت کسب و کار در بهداشت حرفه ای وایمنی کار"  در برنامه جدید مقطع کارشناسی ارشد بشته ای مهندسی بهداشت حرفه ای و ایمنی کار و مدیریت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HSE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ارائه درس مدیریت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برنامه درس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59944198"/>
                  </a:ext>
                </a:extLst>
              </a:tr>
              <a:tr h="112763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کارگاه های حوزه فناوری سلامت  (شامل کارگاه آموزشی خلاقیت و نوآوری، ثبت اختراع و ...)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عمومی، بیولوژی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حداقل 2 یا 3 کارگاه 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برنامه ی کارگاه های اجرا شده </a:t>
                      </a: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xmlns="" val="1477086007"/>
                  </a:ext>
                </a:extLst>
              </a:tr>
              <a:tr h="517492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توضیحات: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400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43808" y="13738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3901" y="607203"/>
            <a:ext cx="5786478" cy="4004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: </a:t>
            </a:r>
            <a:r>
              <a:rPr lang="en-US" dirty="0">
                <a:cs typeface="B Titr" pitchFamily="2" charset="-78"/>
              </a:rPr>
              <a:t>(</a:t>
            </a:r>
            <a:r>
              <a:rPr lang="en-US" dirty="0" smtClean="0">
                <a:cs typeface="B Titr" pitchFamily="2" charset="-78"/>
              </a:rPr>
              <a:t>G2)</a:t>
            </a:r>
            <a:r>
              <a:rPr lang="fa-IR" dirty="0" smtClean="0">
                <a:cs typeface="B Titr" pitchFamily="2" charset="-78"/>
              </a:rPr>
              <a:t> توسعه </a:t>
            </a:r>
            <a:r>
              <a:rPr lang="fa-IR" dirty="0">
                <a:cs typeface="B Titr" pitchFamily="2" charset="-78"/>
              </a:rPr>
              <a:t>کارآفرینی در بستر دانشگاه های نسل سوم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800864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36653"/>
              </p:ext>
            </p:extLst>
          </p:nvPr>
        </p:nvGraphicFramePr>
        <p:xfrm>
          <a:off x="1187624" y="1998924"/>
          <a:ext cx="7678058" cy="294169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84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5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39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371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737144">
                  <a:extLst>
                    <a:ext uri="{9D8B030D-6E8A-4147-A177-3AD203B41FA5}">
                      <a16:colId xmlns:a16="http://schemas.microsoft.com/office/drawing/2014/main" xmlns="" val="2429511450"/>
                    </a:ext>
                  </a:extLst>
                </a:gridCol>
              </a:tblGrid>
              <a:tr h="489806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هدف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O3</a:t>
                      </a:r>
                      <a:r>
                        <a:rPr lang="fa-I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: </a:t>
                      </a:r>
                      <a:r>
                        <a:rPr lang="ar-S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طراحی و استقرار نظام تامین و تخصیص مالی پایدار، عدالت محور و غیر بودجه ای آموزش عالی سلامت در راستای تحقق دانشگاههای هزاره سوم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12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شرح فعالیت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مسئول اجرا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شاخص پایش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معرفی طرح های فناورانه و دارای نوآوری به صنایع جهت حمایت مالی </a:t>
                      </a:r>
                      <a:endParaRPr lang="en-US" sz="1600" b="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بیولوژی، بهداشت حرفه ای و ارگونومی </a:t>
                      </a:r>
                      <a:endParaRPr lang="en-US" sz="1600" b="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 مورد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پروپوزال</a:t>
                      </a: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عقد قرارداد طرح</a:t>
                      </a:r>
                      <a:endParaRPr lang="fa-IR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415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395372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تغذیه و علوم غذایی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1300314"/>
            <a:ext cx="5786478" cy="4004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 smtClean="0">
                <a:cs typeface="B Titr" pitchFamily="2" charset="-78"/>
              </a:rPr>
              <a:t>هدف کلی</a:t>
            </a:r>
            <a:r>
              <a:rPr lang="en-US" dirty="0">
                <a:cs typeface="B Titr" pitchFamily="2" charset="-78"/>
              </a:rPr>
              <a:t>: (</a:t>
            </a:r>
            <a:r>
              <a:rPr lang="en-US" dirty="0" smtClean="0">
                <a:cs typeface="B Titr" pitchFamily="2" charset="-78"/>
              </a:rPr>
              <a:t>G2) </a:t>
            </a:r>
            <a:r>
              <a:rPr lang="fa-IR" dirty="0" smtClean="0">
                <a:cs typeface="B Titr" pitchFamily="2" charset="-78"/>
              </a:rPr>
              <a:t>توسعه کارآفرینی در بستر دانشگاه های نسل سوم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4131052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chemeClr val="accent4">
                    <a:lumMod val="60000"/>
                    <a:lumOff val="40000"/>
                  </a:schemeClr>
                </a:solidFill>
                <a:cs typeface="B Titr" pitchFamily="2" charset="-78"/>
              </a:rPr>
              <a:t>آموزش پاسخگو و عدالت محور</a:t>
            </a:r>
            <a:endParaRPr lang="en-US" sz="3300" dirty="0">
              <a:solidFill>
                <a:schemeClr val="accent4">
                  <a:lumMod val="60000"/>
                  <a:lumOff val="4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4747266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a-IR" dirty="0" smtClean="0">
              <a:cs typeface="B Lotus" pitchFamily="2" charset="-78"/>
            </a:endParaRPr>
          </a:p>
        </p:txBody>
      </p:sp>
      <p:pic>
        <p:nvPicPr>
          <p:cNvPr id="4608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608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Aft>
                <a:spcPct val="0"/>
              </a:spcAft>
            </a:pPr>
            <a:fld id="{B882E4EA-A33C-478F-81B2-2A26585400DC}" type="slidenum">
              <a:rPr lang="en-US" smtClean="0"/>
              <a:pPr fontAlgn="base">
                <a:spcAft>
                  <a:spcPct val="0"/>
                </a:spcAft>
              </a:pPr>
              <a:t>2</a:t>
            </a:fld>
            <a:endParaRPr lang="en-US" dirty="0" smtClean="0"/>
          </a:p>
        </p:txBody>
      </p:sp>
      <p:sp>
        <p:nvSpPr>
          <p:cNvPr id="380933" name="Text Box 5"/>
          <p:cNvSpPr txBox="1">
            <a:spLocks noChangeArrowheads="1"/>
          </p:cNvSpPr>
          <p:nvPr/>
        </p:nvSpPr>
        <p:spPr bwMode="auto">
          <a:xfrm rot="19668283">
            <a:off x="1923297" y="4385503"/>
            <a:ext cx="49688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algn="ctr" rtl="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fa-I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B Lotus" pitchFamily="2" charset="-78"/>
              </a:rPr>
              <a:t>1402</a:t>
            </a:r>
            <a:endParaRPr kumimoji="1" lang="fa-IR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Times New Roman" pitchFamily="18" charset="0"/>
              <a:cs typeface="B Lotus" pitchFamily="2" charset="-78"/>
            </a:endParaRPr>
          </a:p>
        </p:txBody>
      </p:sp>
      <p:sp>
        <p:nvSpPr>
          <p:cNvPr id="380934" name="Text Box 6"/>
          <p:cNvSpPr txBox="1">
            <a:spLocks noChangeArrowheads="1"/>
          </p:cNvSpPr>
          <p:nvPr/>
        </p:nvSpPr>
        <p:spPr bwMode="auto">
          <a:xfrm rot="19731716">
            <a:off x="273150" y="2440586"/>
            <a:ext cx="4924426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algn="ctr" rtl="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fa-I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B Lotus" pitchFamily="2" charset="-78"/>
              </a:rPr>
              <a:t>برنامه عملیاتی تحول در آموزش</a:t>
            </a:r>
          </a:p>
          <a:p>
            <a:pPr algn="ctr" rtl="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fa-IR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B Lotus" pitchFamily="2" charset="-78"/>
              </a:rPr>
              <a:t>دانشکده بهداشت</a:t>
            </a:r>
            <a:endParaRPr kumimoji="1" lang="fa-IR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Times New Roman" pitchFamily="18" charset="0"/>
              <a:cs typeface="B Lot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46692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562393"/>
              </p:ext>
            </p:extLst>
          </p:nvPr>
        </p:nvGraphicFramePr>
        <p:xfrm>
          <a:off x="287522" y="1031452"/>
          <a:ext cx="8244918" cy="563790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105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1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258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42659">
                  <a:extLst>
                    <a:ext uri="{9D8B030D-6E8A-4147-A177-3AD203B41FA5}">
                      <a16:colId xmlns:a16="http://schemas.microsoft.com/office/drawing/2014/main" xmlns="" val="218575845"/>
                    </a:ext>
                  </a:extLst>
                </a:gridCol>
              </a:tblGrid>
              <a:tr h="790059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effectLst/>
                          <a:cs typeface="B Titr" panose="00000700000000000000" pitchFamily="2" charset="-78"/>
                        </a:rPr>
                        <a:t>هدف اختصاصی </a:t>
                      </a:r>
                      <a:r>
                        <a:rPr lang="en-US" sz="1400" dirty="0" smtClean="0">
                          <a:effectLst/>
                          <a:cs typeface="B Titr" panose="00000700000000000000" pitchFamily="2" charset="-78"/>
                        </a:rPr>
                        <a:t>:(O1)</a:t>
                      </a:r>
                      <a:r>
                        <a:rPr lang="fa-IR" sz="1400" dirty="0" smtClean="0">
                          <a:effectLst/>
                          <a:cs typeface="B Titr" panose="00000700000000000000" pitchFamily="2" charset="-78"/>
                        </a:rPr>
                        <a:t>شناسایي و ارزيابي نيازهاي آموزشی مبتنی بر نیازهای جامعه حال و آینده (بار بیماری ها، حوادث و ریسک فاکتورها)، فنآوری های مرتبط با پیشگیری، تشخیص، درمان پیشگیری در حوزه سلامت (مداخلات سلامت)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03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15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dirty="0" smtClean="0">
                          <a:effectLst/>
                          <a:cs typeface="B Nazanin" panose="00000400000000000000" pitchFamily="2" charset="-78"/>
                        </a:rPr>
                        <a:t>برگزاری جلسات هم اندیشی با دانشجویان</a:t>
                      </a:r>
                      <a:endParaRPr lang="fa-IR" sz="1200" b="1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0"/>
                          <a:cs typeface="B Nazanin" panose="00000400000000000000" pitchFamily="2" charset="-78"/>
                        </a:rPr>
                        <a:t>،  اپیدمیولوژی ، ارتقاء سلامت، بهداشت عمومی؛ بهداشت حرفه ای، بیولوزی، ارگونومی</a:t>
                      </a:r>
                      <a:endParaRPr lang="fa-IR" sz="1200" dirty="0"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B Nazanin" panose="00000400000000000000" pitchFamily="2" charset="-78"/>
                        </a:rPr>
                        <a:t>برگزاری حداقل </a:t>
                      </a:r>
                      <a:r>
                        <a:rPr kumimoji="0" lang="fa-IR" sz="12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B Nazanin" panose="00000400000000000000" pitchFamily="2" charset="-78"/>
                        </a:rPr>
                        <a:t>2</a:t>
                      </a: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B Nazanin" panose="00000400000000000000" pitchFamily="2" charset="-78"/>
                        </a:rPr>
                        <a:t> جلسه در هر نیمسال تحصیلی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 smtClean="0">
                          <a:cs typeface="B Nazanin" panose="00000400000000000000" pitchFamily="2" charset="-78"/>
                        </a:rPr>
                        <a:t>صورتجلسه گروه </a:t>
                      </a:r>
                      <a:endParaRPr lang="fa-IR" sz="1200" dirty="0"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15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050" dirty="0" smtClean="0">
                          <a:effectLst/>
                          <a:cs typeface="B Nazanin" panose="00000400000000000000" pitchFamily="2" charset="-78"/>
                        </a:rPr>
                        <a:t>2</a:t>
                      </a:r>
                      <a:endParaRPr lang="en-US" sz="105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dirty="0" smtClean="0">
                          <a:effectLst/>
                          <a:cs typeface="B Nazanin" panose="00000400000000000000" pitchFamily="2" charset="-78"/>
                        </a:rPr>
                        <a:t>بررسی کوریکولوم </a:t>
                      </a:r>
                      <a:endParaRPr lang="fa-IR" sz="1200" b="1" kern="1200" dirty="0" smtClean="0">
                        <a:solidFill>
                          <a:schemeClr val="dk1"/>
                        </a:solidFill>
                        <a:effectLst/>
                        <a:latin typeface="Baskerville Old Face" panose="02020602080505020303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skerville Old Face" panose="02020602080505020303" pitchFamily="18" charset="0"/>
                          <a:cs typeface="B Nazanin" panose="00000400000000000000" pitchFamily="2" charset="-78"/>
                        </a:rPr>
                        <a:t>،  اپیدمیولوژی بهداشت عمومی، بهداشت حرفه ای، بیولوژی</a:t>
                      </a:r>
                      <a:endParaRPr lang="fa-IR" sz="1200" dirty="0"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B Nazanin" panose="00000400000000000000" pitchFamily="2" charset="-78"/>
                        </a:rPr>
                        <a:t>تهیه ی طرح درس و سرفصل آموزشی برای مباحث تغییر داده شده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dirty="0" smtClean="0">
                          <a:cs typeface="B Nazanin" panose="00000400000000000000" pitchFamily="2" charset="-78"/>
                        </a:rPr>
                        <a:t>مکاتبات</a:t>
                      </a:r>
                      <a:endParaRPr lang="fa-IR" sz="1200" dirty="0"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083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050" dirty="0" smtClean="0">
                          <a:effectLst/>
                          <a:cs typeface="B Nazanin" panose="00000400000000000000" pitchFamily="2" charset="-78"/>
                        </a:rPr>
                        <a:t>3</a:t>
                      </a:r>
                      <a:endParaRPr lang="en-US" sz="105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رصد فعالیت های آموزشی و پژوهشی دانشجویان در راستای نیازهای جامعه</a:t>
                      </a:r>
                      <a:endParaRPr lang="en-US" sz="12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2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 اپیدمیولوژی بهداشت عمومی، بیولوزی</a:t>
                      </a:r>
                      <a:endParaRPr lang="fa-IR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نیازسنجی از دانشجویان و تهیه ی گزارش فعالیت ها</a:t>
                      </a:r>
                      <a:endParaRPr lang="en-US" sz="12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لیست فعالیت های صورت گرفته توسط دانشجویان</a:t>
                      </a:r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5216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شناسایی نیازهای آموزشی گروههای هدف رشته از طریق برگزاری جلسات، نظرسنجی های الکترونیک و ... به منظور برنامه ریزی برای بازنگری برنامه های آموزشی و برگزاری کارگاههای توانمند سازی از طریق دفتر ارتباط با صنعت</a:t>
                      </a:r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2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ارگونومی</a:t>
                      </a:r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نظر سنجی های و تعداد جلسات</a:t>
                      </a:r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نظر سنجی های و  صورتجلسات</a:t>
                      </a:r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5537629"/>
                  </a:ext>
                </a:extLst>
              </a:tr>
              <a:tr h="8015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جلسات  مشترک با صنایع ، سازمانهاو سایر  ذینفعان به منظور شناسایی اولویت های جامعه</a:t>
                      </a:r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ای، ارگونومی</a:t>
                      </a:r>
                      <a:endParaRPr lang="en-US" sz="12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endParaRPr lang="en-US" sz="12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جلسات</a:t>
                      </a:r>
                      <a:endParaRPr lang="en-US" sz="12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صورتجلسات</a:t>
                      </a:r>
                      <a:endParaRPr lang="en-US" sz="12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4513045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15816" y="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0" y="364244"/>
            <a:ext cx="5786478" cy="410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G3) </a:t>
            </a:r>
            <a:r>
              <a:rPr lang="fa-IR" dirty="0" smtClean="0">
                <a:cs typeface="B Titr" pitchFamily="2" charset="-78"/>
              </a:rPr>
              <a:t>:آموزش </a:t>
            </a:r>
            <a:r>
              <a:rPr lang="fa-IR" dirty="0">
                <a:cs typeface="B Titr" pitchFamily="2" charset="-78"/>
              </a:rPr>
              <a:t>پاسخگو و عدالت محور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806" y="142852"/>
            <a:ext cx="1206193" cy="765868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160605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727697"/>
              </p:ext>
            </p:extLst>
          </p:nvPr>
        </p:nvGraphicFramePr>
        <p:xfrm>
          <a:off x="287524" y="1083211"/>
          <a:ext cx="8568951" cy="457803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266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335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00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33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502296">
                  <a:extLst>
                    <a:ext uri="{9D8B030D-6E8A-4147-A177-3AD203B41FA5}">
                      <a16:colId xmlns:a16="http://schemas.microsoft.com/office/drawing/2014/main" xmlns="" val="218575845"/>
                    </a:ext>
                  </a:extLst>
                </a:gridCol>
              </a:tblGrid>
              <a:tr h="1018695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 smtClean="0">
                          <a:effectLst/>
                          <a:cs typeface="B Titr" panose="00000700000000000000" pitchFamily="2" charset="-78"/>
                        </a:rPr>
                        <a:t>هدف اختصاصی </a:t>
                      </a:r>
                      <a:r>
                        <a:rPr lang="en-US" sz="1600" dirty="0" smtClean="0">
                          <a:effectLst/>
                          <a:cs typeface="B Titr" panose="00000700000000000000" pitchFamily="2" charset="-78"/>
                        </a:rPr>
                        <a:t>:(O1)</a:t>
                      </a:r>
                      <a:r>
                        <a:rPr lang="fa-IR" sz="1600" dirty="0" smtClean="0">
                          <a:effectLst/>
                          <a:cs typeface="B Titr" panose="00000700000000000000" pitchFamily="2" charset="-78"/>
                        </a:rPr>
                        <a:t>شناسایي و ارزيابي نيازهاي آموزشی مبتنی بر نیازهای جامعه حال و آینده (بار بیماری ها، حوادث و ریسک فاکتورها)، فنآوری های مرتبط با پیشگیری، تشخیص، درمان پیشگیری در حوزه سلامت (مداخلات </a:t>
                      </a:r>
                      <a:r>
                        <a:rPr lang="fa-I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سلامت)</a:t>
                      </a:r>
                      <a:r>
                        <a:rPr lang="fa-IR" sz="1600" dirty="0" smtClean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- ادامه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712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295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اعمال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تغییراتی  </a:t>
                      </a: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 برنامه کارآموزی دانشجویان کارشناسی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جهت </a:t>
                      </a: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مشارکت فعال در سطح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جامعه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اعمال تغییرات 15-10 درصدی در برنامه ها و </a:t>
                      </a: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Log Book 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کارآموزی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Log Book 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بازنگری شده</a:t>
                      </a:r>
                      <a:endParaRPr lang="en-US" sz="1400" kern="1200" baseline="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52148665"/>
                  </a:ext>
                </a:extLst>
              </a:tr>
              <a:tr h="9231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جلسات  مشترک با معاونتهای مختلف دانشگاه به منظور شناسایی اولویت های جامعه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اپیدمیولوژی، 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سلامت، ارگونومی بیولوزی، </a:t>
                      </a:r>
                      <a:endParaRPr lang="fa-I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هر ماه 1 جلسه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صورت جلسه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13984661"/>
                  </a:ext>
                </a:extLst>
              </a:tr>
              <a:tr h="11295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lvl="0" algn="ctr" rtl="1"/>
                      <a:r>
                        <a:rPr lang="fa-IR" sz="16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بروز رسانی وب سایت فارسی </a:t>
                      </a: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 </a:t>
                      </a:r>
                      <a:r>
                        <a:rPr lang="fa-IR" sz="16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 قراگیری اخرین نسخه بازنگری کوریکولومها</a:t>
                      </a:r>
                      <a:endParaRPr lang="en-US" sz="1600" b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گروههای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آموزشی 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درصد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وب سایت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2958229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18864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620688"/>
            <a:ext cx="5786478" cy="410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G3) </a:t>
            </a:r>
            <a:r>
              <a:rPr lang="fa-IR" dirty="0" smtClean="0">
                <a:cs typeface="B Titr" pitchFamily="2" charset="-78"/>
              </a:rPr>
              <a:t>:آموزش </a:t>
            </a:r>
            <a:r>
              <a:rPr lang="fa-IR" dirty="0">
                <a:cs typeface="B Titr" pitchFamily="2" charset="-78"/>
              </a:rPr>
              <a:t>پاسخگو و عدالت محور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91509293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725017"/>
              </p:ext>
            </p:extLst>
          </p:nvPr>
        </p:nvGraphicFramePr>
        <p:xfrm>
          <a:off x="251521" y="1087536"/>
          <a:ext cx="8712968" cy="554716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235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017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43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9065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612675">
                  <a:extLst>
                    <a:ext uri="{9D8B030D-6E8A-4147-A177-3AD203B41FA5}">
                      <a16:colId xmlns:a16="http://schemas.microsoft.com/office/drawing/2014/main" xmlns="" val="3500666733"/>
                    </a:ext>
                  </a:extLst>
                </a:gridCol>
              </a:tblGrid>
              <a:tr h="121645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:(O2)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طراحي و استقرار نظام انگيزشي مناسب براي سياستگذاران، ذینفعان، اساتيد، دانشجويان، ارائه كنندگان خدمات به منظور تحقق هر چه بهتر پاسخگویي به نيازهاي واقعي جامعه و توجه به تعیین¬کننده¬های اجتماعی سلامت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29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effectLst/>
                        </a:rPr>
                        <a:t>ردیف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006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جلسات گزارش پیشرفت/ دفاع  پایان نامه به صورت مجازی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اپیدمیولوژی، بهداشت عمومی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حداقل 5 جلسه در سال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فرم های مربوطه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39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 در برنامه های صدا و سیما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و دیگر رسانه های جمعی در خصوص پیشگیری از بیماری کویید-19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اپیدمیولوژی، ارتقاء سلامت، بهداشت عمومی ارگونومی، بهداشت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حرفه ای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هر ماه یک جلسه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فیلم و کلیپ های موجود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0271937"/>
                  </a:ext>
                </a:extLst>
              </a:tr>
              <a:tr h="6139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جلسات ژورنال کلاب، سمینار به صورت مجازی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اپیدمیولوژی، بهداشت عمومی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هر 6 ماه دانشجویان میبایست ارائه از روند پیشرفت کار داشته باشند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ماهانه ژورنال کلاب و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کارگاه عملی مرتبط با رشته 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جلسات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61917352"/>
                  </a:ext>
                </a:extLst>
              </a:tr>
              <a:tr h="6139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هفته سلامت با همکاری سازمانهای دیگر و ارائه خدمات به عموم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گروههای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آموزشی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مشاوره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تهیه گزارش،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عکس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952317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26064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3214" y="692696"/>
            <a:ext cx="5786478" cy="410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(G3) </a:t>
            </a:r>
            <a:r>
              <a:rPr lang="fa-IR" dirty="0" smtClean="0">
                <a:cs typeface="B Titr" pitchFamily="2" charset="-78"/>
              </a:rPr>
              <a:t>:آموزش </a:t>
            </a:r>
            <a:r>
              <a:rPr lang="fa-IR" dirty="0">
                <a:cs typeface="B Titr" pitchFamily="2" charset="-78"/>
              </a:rPr>
              <a:t>پاسخگو و عدالت محور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6677016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783660"/>
              </p:ext>
            </p:extLst>
          </p:nvPr>
        </p:nvGraphicFramePr>
        <p:xfrm>
          <a:off x="319969" y="1395247"/>
          <a:ext cx="8356487" cy="308630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66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99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9693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546694">
                  <a:extLst>
                    <a:ext uri="{9D8B030D-6E8A-4147-A177-3AD203B41FA5}">
                      <a16:colId xmlns:a16="http://schemas.microsoft.com/office/drawing/2014/main" xmlns="" val="3500666733"/>
                    </a:ext>
                  </a:extLst>
                </a:gridCol>
              </a:tblGrid>
              <a:tr h="116909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:(O2)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طراحي و استقرار نظام انگيزشي مناسب براي سياستگذاران، ذینفعان، اساتيد، دانشجويان، ارائه كنندگان خدمات به منظور تحقق هر چه بهتر پاسخگویي به نيازهاي واقعي جامعه و توجه به تعیین¬کننده¬های اجتماعی سلامت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1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effectLst/>
                        </a:rPr>
                        <a:t>ردیف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364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افزایش 30 درصدی تحقیقات مساله محور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ارگونومی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پروپوزال های تصویب شده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پروپوزال ها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32779469"/>
                  </a:ext>
                </a:extLst>
              </a:tr>
              <a:tr h="6581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انتشار خبرنامه، راهنماها و منایع اطلاعاتی  برای آکاهی رسانی به جامع هدف در خصوص موضوعات مختلف ایمنی و سلامت شغلی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خبرنامه ها و راهنماها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فایل خبرنامه ها و راهنماها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63508963"/>
                  </a:ext>
                </a:extLst>
              </a:tr>
              <a:tr h="4387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پیگیر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انجام اقدامات مربوط به استقرار نظام مدیریت سلامت، ایمنی و محیط زیست در دانشکده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استقرار سیستم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کسب گواهی نامه استقرار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5605852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26064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3214" y="692696"/>
            <a:ext cx="5786478" cy="410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(G3) </a:t>
            </a:r>
            <a:r>
              <a:rPr lang="fa-IR" dirty="0" smtClean="0">
                <a:cs typeface="B Titr" pitchFamily="2" charset="-78"/>
              </a:rPr>
              <a:t>:آموزش </a:t>
            </a:r>
            <a:r>
              <a:rPr lang="fa-IR" dirty="0">
                <a:cs typeface="B Titr" pitchFamily="2" charset="-78"/>
              </a:rPr>
              <a:t>پاسخگو و عدالت محور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203308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توسعه راهبردی، هدفمند و ماموریت گرای برنامه های آموزش عالی سلامت</a:t>
            </a:r>
            <a:endParaRPr lang="en-US" sz="3300" dirty="0">
              <a:solidFill>
                <a:schemeClr val="accent5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5542151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9267210"/>
              </p:ext>
            </p:extLst>
          </p:nvPr>
        </p:nvGraphicFramePr>
        <p:xfrm>
          <a:off x="284193" y="1521572"/>
          <a:ext cx="8798042" cy="527170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52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58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73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914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90537">
                  <a:extLst>
                    <a:ext uri="{9D8B030D-6E8A-4147-A177-3AD203B41FA5}">
                      <a16:colId xmlns:a16="http://schemas.microsoft.com/office/drawing/2014/main" xmlns="" val="3380850392"/>
                    </a:ext>
                  </a:extLst>
                </a:gridCol>
              </a:tblGrid>
              <a:tr h="1240052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(O1)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 :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   </a:t>
                      </a:r>
                      <a:r>
                        <a:rPr lang="ar-SA" sz="1800" dirty="0" smtClean="0">
                          <a:effectLst/>
                          <a:cs typeface="B Titr" panose="00000700000000000000" pitchFamily="2" charset="-78"/>
                        </a:rPr>
                        <a:t>بازنگری و تدوين برنامه های آموزشی (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Curriculum</a:t>
                      </a:r>
                      <a:r>
                        <a:rPr lang="ar-SA" sz="1800" dirty="0" smtClean="0">
                          <a:effectLst/>
                          <a:cs typeface="B Titr" panose="00000700000000000000" pitchFamily="2" charset="-78"/>
                        </a:rPr>
                        <a:t>) در راستاي پاسخگوئي به نيازهاي ملی و منطقه ای، فنآوری های روز و مرزهای دانش (مرجعیت علمی) به تفكيك رشته و مقطع تحصيلي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98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بازنگری کوریکولوم رشته/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همکاری در تدوین کوریکولوم رشته های جدید در منطقه 5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ارتقاء سلامت،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endParaRPr lang="en-US" sz="14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 بیولوژی، بهداشت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 عمومی،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بازنگری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کوریکولوم بازنگری شده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برنامه های آموزشی مشترک با دانشگاه های کلان منطقه 5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، اپیدمیولوژی، ارتقاء سلامت، بهداشت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 عمومی 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حداقل </a:t>
                      </a:r>
                      <a:r>
                        <a:rPr kumimoji="0" lang="fa-IR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</a:t>
                      </a: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برنامه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 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45435105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فرآیند دریافت و انتقال پیشنهادات اساتید، دانشجویان و فارغ التحصیلان  به بورد های آموزش بهداشت و ارتقا سلامت و سلامت سالمندی جهت بازنگری کوریکولوم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ارتقاء سلامت،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Baskerville Old Face" panose="02020602080505020303" pitchFamily="18" charset="0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پیشنهادات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92035497"/>
                  </a:ext>
                </a:extLst>
              </a:tr>
              <a:tr h="528170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18735" y="111727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9975" y="641794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G4)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توسعه راهبردی، هدفمند و ماموریت گرای برنامه های آموزش عالی 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9251682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748078"/>
              </p:ext>
            </p:extLst>
          </p:nvPr>
        </p:nvGraphicFramePr>
        <p:xfrm>
          <a:off x="251521" y="1296454"/>
          <a:ext cx="8587364" cy="550120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1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6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5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016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42872">
                  <a:extLst>
                    <a:ext uri="{9D8B030D-6E8A-4147-A177-3AD203B41FA5}">
                      <a16:colId xmlns:a16="http://schemas.microsoft.com/office/drawing/2014/main" xmlns="" val="3380850392"/>
                    </a:ext>
                  </a:extLst>
                </a:gridCol>
              </a:tblGrid>
              <a:tr h="1240052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400" dirty="0" smtClean="0">
                          <a:effectLst/>
                          <a:cs typeface="B Titr" panose="00000700000000000000" pitchFamily="2" charset="-78"/>
                        </a:rPr>
                        <a:t>(O1)</a:t>
                      </a:r>
                      <a:r>
                        <a:rPr lang="fa-IR" sz="1400" dirty="0" smtClean="0">
                          <a:effectLst/>
                          <a:cs typeface="B Titr" panose="00000700000000000000" pitchFamily="2" charset="-78"/>
                        </a:rPr>
                        <a:t> :</a:t>
                      </a:r>
                      <a:r>
                        <a:rPr lang="en-US" sz="1400" dirty="0" smtClean="0">
                          <a:effectLst/>
                          <a:cs typeface="B Titr" panose="00000700000000000000" pitchFamily="2" charset="-78"/>
                        </a:rPr>
                        <a:t>   </a:t>
                      </a:r>
                      <a:r>
                        <a:rPr lang="ar-SA" sz="1400" dirty="0" smtClean="0">
                          <a:effectLst/>
                          <a:cs typeface="B Titr" panose="00000700000000000000" pitchFamily="2" charset="-78"/>
                        </a:rPr>
                        <a:t>بازنگری و تدوين برنامه های آموزشی (</a:t>
                      </a:r>
                      <a:r>
                        <a:rPr lang="en-US" sz="1400" dirty="0" smtClean="0">
                          <a:effectLst/>
                          <a:cs typeface="B Titr" panose="00000700000000000000" pitchFamily="2" charset="-78"/>
                        </a:rPr>
                        <a:t>Curriculum</a:t>
                      </a:r>
                      <a:r>
                        <a:rPr lang="ar-SA" sz="1400" dirty="0" smtClean="0">
                          <a:effectLst/>
                          <a:cs typeface="B Titr" panose="00000700000000000000" pitchFamily="2" charset="-78"/>
                        </a:rPr>
                        <a:t>) در راستاي پاسخگوئي به نيازهاي ملی و منطقه ای، فنآوری های روز و مرزهای دانش (مرجعیت علمی) به تفكيك رشته و مقطع تحصيلي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44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>
                          <a:effectLst/>
                        </a:rPr>
                        <a:t>ردیف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رصد فعالیتهای آموزشی و پژوهشی دانشجویان </a:t>
                      </a: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مقطع ارشد و   </a:t>
                      </a:r>
                      <a:r>
                        <a:rPr lang="en-US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 </a:t>
                      </a:r>
                      <a:r>
                        <a:rPr lang="en-US" sz="11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ph.D</a:t>
                      </a:r>
                      <a:r>
                        <a:rPr lang="fa-IR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به منظور سوق آنها به سمت نیاز جامعه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1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100" b="0" dirty="0" smtClean="0">
                          <a:solidFill>
                            <a:schemeClr val="tx1"/>
                          </a:solidFill>
                          <a:effectLst/>
                          <a:latin typeface="Baskerville Old Face" panose="02020602080505020303" pitchFamily="18" charset="0"/>
                          <a:cs typeface="B Nazanin" panose="00000400000000000000" pitchFamily="2" charset="-78"/>
                        </a:rPr>
                        <a:t> ، اپیدمیولوژی بهداشت عمومی، بیولوژی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لاگ بوک تعداد کارپوشه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لاگ بوکدانشجویان ارشد،کارپوشه دانشجویان دکترا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40092225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مشارکت در بازنگری و طراحی لاگ بوک ها و فعالیتهای دانشجویان ارشد با همکاری هیات برد</a:t>
                      </a: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و بارگزاری روی سایت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سلامت، 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مشارکت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39465519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فرآیند دریافت و انتقال پیشنهادات اساتید، دانشجویان و فارغ التحصیلان  به بورد جهت بازنگری کوریکولوم 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ارگونومی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فرآیند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پیشنهادات 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20280282"/>
                  </a:ext>
                </a:extLst>
              </a:tr>
              <a:tr h="6791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همکاری با هیئت ممتحنه و ارزشیابی جهت بازنگری برنامه آموزشی مقاطع مختلف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</a:t>
                      </a: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 و ارتقاء سلامت 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بازنگری برنامه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بازنگری شده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91890256"/>
                  </a:ext>
                </a:extLst>
              </a:tr>
              <a:tr h="528170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</a:rPr>
                        <a:t>توضیحات:</a:t>
                      </a:r>
                      <a:endParaRPr lang="en-US" sz="105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80724" y="111727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8348" y="521858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G4)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توسعه راهبردی، هدفمند و ماموریت گرای برنامه های آموزش عالی 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133017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293048"/>
              </p:ext>
            </p:extLst>
          </p:nvPr>
        </p:nvGraphicFramePr>
        <p:xfrm>
          <a:off x="313185" y="1556792"/>
          <a:ext cx="8435280" cy="471360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716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500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16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7843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653461">
                  <a:extLst>
                    <a:ext uri="{9D8B030D-6E8A-4147-A177-3AD203B41FA5}">
                      <a16:colId xmlns:a16="http://schemas.microsoft.com/office/drawing/2014/main" xmlns="" val="1480351376"/>
                    </a:ext>
                  </a:extLst>
                </a:gridCol>
              </a:tblGrid>
              <a:tr h="58239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 (O2)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بستر سازی برای کمال و تعالی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(Excellence)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رشته ها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496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مستندات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راه اندازی سیستم سامانه ثبت اطلاعات دانش آموختگان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36597215"/>
                  </a:ext>
                </a:extLst>
              </a:tr>
              <a:tr h="6142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6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پیگیری راه اندازی موزه رسانه در گروه و </a:t>
                      </a:r>
                      <a:r>
                        <a:rPr lang="ar-SA" sz="16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تقویت آزمایشگاه رسانه با تاکید بر توانمندسازی دانشجویان در طول دوره تحصیل 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49846086"/>
                  </a:ext>
                </a:extLst>
              </a:tr>
              <a:tr h="6142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تقویت</a:t>
                      </a:r>
                      <a:r>
                        <a:rPr lang="fa-IR" sz="14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ارتباط با دانش آموختگان و ایجاد سازو کار برای دریافت و به کارگیری از نظرات آنها در فرایند ارتقای کیفیت برنامه های گروه 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تشکیل گروه و نظر سنجی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 تشکیل شده و گزارشات نظرسنجی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91266129"/>
                  </a:ext>
                </a:extLst>
              </a:tr>
              <a:tr h="6142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راه اندازی سیستم سامانه ثبت اطلاعات دانش آموختگان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65454566"/>
                  </a:ext>
                </a:extLst>
              </a:tr>
              <a:tr h="394848">
                <a:tc gridSpan="5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28572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692696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(G4)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راهبردی، هدفمند و ماموریت گرای برنامه های آموزش عالی </a:t>
            </a:r>
            <a:r>
              <a:rPr lang="fa-IR" dirty="0" smtClean="0">
                <a:cs typeface="B Titr" pitchFamily="2" charset="-78"/>
              </a:rPr>
              <a:t>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950799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157765"/>
              </p:ext>
            </p:extLst>
          </p:nvPr>
        </p:nvGraphicFramePr>
        <p:xfrm>
          <a:off x="323527" y="1284482"/>
          <a:ext cx="8496945" cy="506447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685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13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57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9039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729023">
                  <a:extLst>
                    <a:ext uri="{9D8B030D-6E8A-4147-A177-3AD203B41FA5}">
                      <a16:colId xmlns:a16="http://schemas.microsoft.com/office/drawing/2014/main" xmlns="" val="1255891774"/>
                    </a:ext>
                  </a:extLst>
                </a:gridCol>
              </a:tblGrid>
              <a:tr h="809425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 smtClean="0">
                          <a:effectLst/>
                          <a:cs typeface="B Nazanin" panose="00000400000000000000" pitchFamily="2" charset="-78"/>
                        </a:rPr>
                        <a:t>هدف اختصاصی</a:t>
                      </a:r>
                      <a:r>
                        <a:rPr lang="en-US" sz="1600" dirty="0" smtClean="0">
                          <a:effectLst/>
                          <a:cs typeface="B Nazanin" panose="00000400000000000000" pitchFamily="2" charset="-78"/>
                        </a:rPr>
                        <a:t>: (O3)</a:t>
                      </a:r>
                      <a:r>
                        <a:rPr lang="en-US" sz="16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بازنگری و ارتقای راهبردی و ماموریت گرای برنامه های آموزش </a:t>
                      </a:r>
                      <a:r>
                        <a:rPr lang="fa-I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en-US" sz="16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Edicational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Program</a:t>
                      </a:r>
                      <a:r>
                        <a:rPr lang="fa-I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) </a:t>
                      </a:r>
                      <a:r>
                        <a:rPr lang="ar-S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علوم پزشکی بر مبنای اسناد بالادستی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073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مستندات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203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بررسی و تعیین برنامه های آموزشی رشته های تحصیلات تکمیلی موجود که با  نیازهای  منطقه ای تطابق ندارد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اپیدمیولوژی، </a:t>
                      </a: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 و کنترل ناقلین </a:t>
                      </a:r>
                      <a:endParaRPr lang="en-US" sz="12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ارزیابی عنوان طرح قبل از مطرح شدن در گروه و ارائه دفاع از پروپوزال بسته به مورد انجام میگردد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صورت جلسه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7175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افزایش</a:t>
                      </a:r>
                      <a:r>
                        <a:rPr lang="ar-SA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10</a:t>
                      </a:r>
                      <a:r>
                        <a:rPr lang="ar-SA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درصد از  پایان نامه های دانشجویان  به </a:t>
                      </a:r>
                      <a:r>
                        <a:rPr lang="fa-IR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ط</a:t>
                      </a:r>
                      <a:r>
                        <a:rPr lang="ar-SA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رحهای فن </a:t>
                      </a:r>
                      <a:r>
                        <a:rPr lang="ar-SA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آورانه</a:t>
                      </a: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B Nazanin" panose="00000400000000000000" pitchFamily="2" charset="-78"/>
                        </a:rPr>
                        <a:t>/ منطبق با نیاز های روز جامعه و صنعت 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ارتقاء </a:t>
                      </a: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B Nazanin" panose="00000400000000000000" pitchFamily="2" charset="-78"/>
                        </a:rPr>
                        <a:t>سلامت/ ارگونومی بهداشت عمومی </a:t>
                      </a: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بیولوژی اپیدمیولوژی بهداشت حرفه ای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تعداد پایان نامه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2067578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2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تعریف 2طرح پژوهشی مشترک با صنعت و یا </a:t>
                      </a: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B Nazanin" panose="00000400000000000000" pitchFamily="2" charset="-78"/>
                        </a:rPr>
                        <a:t>با معاونت های بهداشتی، بیمارستان ها، صنایع و ...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  ارتقاء سلامت </a:t>
                      </a: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B Nazanin" panose="00000400000000000000" pitchFamily="2" charset="-78"/>
                      </a:endParaRP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2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تعداد پایان نامه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2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59729295"/>
                  </a:ext>
                </a:extLst>
              </a:tr>
              <a:tr h="342634">
                <a:tc gridSpan="5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43808" y="83039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3458" y="508905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(G4)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راهبردی، هدفمند و ماموریت گرای برنامه های آموزش عالی </a:t>
            </a:r>
            <a:r>
              <a:rPr lang="fa-IR" dirty="0" smtClean="0">
                <a:cs typeface="B Titr" pitchFamily="2" charset="-78"/>
              </a:rPr>
              <a:t>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679852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682028"/>
              </p:ext>
            </p:extLst>
          </p:nvPr>
        </p:nvGraphicFramePr>
        <p:xfrm>
          <a:off x="323528" y="1556792"/>
          <a:ext cx="8663406" cy="502623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844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08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79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9630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96306">
                  <a:extLst>
                    <a:ext uri="{9D8B030D-6E8A-4147-A177-3AD203B41FA5}">
                      <a16:colId xmlns:a16="http://schemas.microsoft.com/office/drawing/2014/main" xmlns="" val="1255891774"/>
                    </a:ext>
                  </a:extLst>
                </a:gridCol>
              </a:tblGrid>
              <a:tr h="798475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هدف اختصاصی</a:t>
                      </a:r>
                      <a:r>
                        <a:rPr lang="en-US" sz="1400" dirty="0" smtClean="0">
                          <a:effectLst/>
                          <a:cs typeface="B Nazanin" panose="00000400000000000000" pitchFamily="2" charset="-78"/>
                        </a:rPr>
                        <a:t>: (O3)</a:t>
                      </a:r>
                      <a:r>
                        <a:rPr lang="en-US" sz="14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بازنگری و ارتقای راهبردی و ماموریت گرای برنامه های آموزش </a:t>
                      </a: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en-US" sz="1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Edicational</a:t>
                      </a:r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Program</a:t>
                      </a: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) </a:t>
                      </a:r>
                      <a:r>
                        <a:rPr lang="ar-SA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علوم پزشکی بر مبنای اسناد بالادستی</a:t>
                      </a:r>
                      <a:r>
                        <a:rPr lang="fa-IR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ادامه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1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>
                          <a:effectLst/>
                          <a:cs typeface="B Titr" panose="00000700000000000000" pitchFamily="2" charset="-78"/>
                        </a:rPr>
                        <a:t>ردیف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مستندات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82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انجام اقدامات مربوط به اعتباربخشی درونی گروه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گروههای آموزشی 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اعتبار بخشی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فرم تکمیل شده اعتبار بخشی</a:t>
                      </a:r>
                      <a:endParaRPr lang="en-US" sz="1100" b="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68779138"/>
                  </a:ext>
                </a:extLst>
              </a:tr>
              <a:tr h="78137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تهیه گزارش از امکانات و تجهیزات آموزشی و پژوهشی گروه و پیگیری رفع نیاز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100" b="0" kern="1200" noProof="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1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مکاتبات و پیگیری ها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لیست تجهیزات</a:t>
                      </a:r>
                      <a:endParaRPr lang="en-US" sz="1100" b="0" kern="1200" noProof="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65206687"/>
                  </a:ext>
                </a:extLst>
              </a:tr>
              <a:tr h="99447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100" b="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خروجی محور نمودن پایان نامه ها مانند تهیه کتاب، کلیپ آموزشی و ...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100" b="0" kern="1200" noProof="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خروجی محور نمودن حداقل 20 درصد از پایان نامه ها</a:t>
                      </a:r>
                      <a:endParaRPr lang="en-US" sz="1100" b="0" kern="1200" noProof="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1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B Nazanin" panose="00000400000000000000" pitchFamily="2" charset="-78"/>
                        </a:rPr>
                        <a:t>تهیه ی کتاب و کلیپ آموزشی</a:t>
                      </a:r>
                      <a:endParaRPr lang="en-US" sz="1100" b="0" kern="1200" noProof="0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207090534"/>
                  </a:ext>
                </a:extLst>
              </a:tr>
              <a:tr h="99447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05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کارگاه</a:t>
                      </a:r>
                      <a:r>
                        <a:rPr lang="fa-IR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تهیه کوریکولوم برای اعضای هیئت علمی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B Nazanin" panose="00000400000000000000" pitchFamily="2" charset="-78"/>
                        </a:rPr>
                        <a:t>بیولوژی و کنترل ناقلین </a:t>
                      </a:r>
                      <a:endParaRPr lang="fa-IR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68138507"/>
                  </a:ext>
                </a:extLst>
              </a:tr>
              <a:tr h="337999">
                <a:tc gridSpan="5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12218" y="66172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3458" y="492038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(G4)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راهبردی، هدفمند و ماموریت گرای برنامه های آموزش عالی </a:t>
            </a:r>
            <a:r>
              <a:rPr lang="fa-IR" dirty="0" smtClean="0">
                <a:cs typeface="B Titr" pitchFamily="2" charset="-78"/>
              </a:rPr>
              <a:t>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112065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chemeClr val="accent5">
                    <a:lumMod val="60000"/>
                    <a:lumOff val="40000"/>
                  </a:schemeClr>
                </a:solidFill>
                <a:cs typeface="B Titr" pitchFamily="2" charset="-78"/>
              </a:rPr>
              <a:t>آینده نگاری و ظرفیت سازی برای کسب مرجعیت علمی در علوم پزشکی</a:t>
            </a:r>
            <a:endParaRPr lang="en-US" sz="3300" dirty="0">
              <a:solidFill>
                <a:schemeClr val="accent5">
                  <a:lumMod val="60000"/>
                  <a:lumOff val="4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403995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795974"/>
              </p:ext>
            </p:extLst>
          </p:nvPr>
        </p:nvGraphicFramePr>
        <p:xfrm>
          <a:off x="457200" y="1417985"/>
          <a:ext cx="8532439" cy="21031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20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77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69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2368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23684">
                  <a:extLst>
                    <a:ext uri="{9D8B030D-6E8A-4147-A177-3AD203B41FA5}">
                      <a16:colId xmlns:a16="http://schemas.microsoft.com/office/drawing/2014/main" xmlns="" val="2206316070"/>
                    </a:ext>
                  </a:extLst>
                </a:gridCol>
              </a:tblGrid>
              <a:tr h="489806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:(o4)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بازنگری ارتقا ء راهبردی موضوعات پایان نامه ای تحصیلات تکمیلی و طرح ها بر اساس نیازها و پتانسیل های ملی ، منطقه ای با هدف حرکت به سوی دانشگاههای نسل سوم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91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474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اولویت های پژوهشی براساس مستندات مستخرج از نیازسنجی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.پژوهشی و 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هدایت طرح های پژوهشی در جهت اولویت ها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درصد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57104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426436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(G4) </a:t>
            </a:r>
            <a:r>
              <a:rPr lang="fa-IR" dirty="0" smtClean="0">
                <a:cs typeface="B Titr" pitchFamily="2" charset="-78"/>
              </a:rPr>
              <a:t>: توسعه </a:t>
            </a:r>
            <a:r>
              <a:rPr lang="fa-IR" dirty="0">
                <a:cs typeface="B Titr" pitchFamily="2" charset="-78"/>
              </a:rPr>
              <a:t>راهبردی، هدفمند و ماموریت گرای برنامه های آموزش عالی </a:t>
            </a:r>
            <a:r>
              <a:rPr lang="fa-IR" dirty="0" smtClean="0">
                <a:cs typeface="B Titr" pitchFamily="2" charset="-78"/>
              </a:rPr>
              <a:t>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488016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899240"/>
              </p:ext>
            </p:extLst>
          </p:nvPr>
        </p:nvGraphicFramePr>
        <p:xfrm>
          <a:off x="457200" y="1575584"/>
          <a:ext cx="8532439" cy="240390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490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789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19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87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23684">
                  <a:extLst>
                    <a:ext uri="{9D8B030D-6E8A-4147-A177-3AD203B41FA5}">
                      <a16:colId xmlns:a16="http://schemas.microsoft.com/office/drawing/2014/main" xmlns="" val="2206316070"/>
                    </a:ext>
                  </a:extLst>
                </a:gridCol>
              </a:tblGrid>
              <a:tr h="64582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:(o4)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بازنگری ارتقا ء راهبردی موضوعات پایان نامه ای تحصیلات تکمیلی و طرح ها بر اساس نیازها و پتانسیل های ملی ، منطقه ای با هدف حرکت به سوی دانشگاههای نسل سوم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34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461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مکاتبه با مراکز هدف رشته برای دریافت اولویتها و نیازهای پژوهشی ( واحد بهداشت حرفه ای معاونت بهداشتی، ادره کار ، تعاو و رفاه اجتماعی ، صنایع بزرگ) 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مکاتبات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تصویر مکاتبات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6978091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28572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692696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(G4) </a:t>
            </a:r>
            <a:r>
              <a:rPr lang="fa-IR" dirty="0" smtClean="0">
                <a:cs typeface="B Titr" pitchFamily="2" charset="-78"/>
              </a:rPr>
              <a:t>: توسعه </a:t>
            </a:r>
            <a:r>
              <a:rPr lang="fa-IR" dirty="0">
                <a:cs typeface="B Titr" pitchFamily="2" charset="-78"/>
              </a:rPr>
              <a:t>راهبردی، هدفمند و ماموریت گرای برنامه های آموزش عالی </a:t>
            </a:r>
            <a:r>
              <a:rPr lang="fa-IR" dirty="0" smtClean="0">
                <a:cs typeface="B Titr" pitchFamily="2" charset="-78"/>
              </a:rPr>
              <a:t>سلامت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5248079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ماموریت گرایی و ارتقای توانمندی دانشگاهها  در بستر آمایش سرزمینی</a:t>
            </a:r>
            <a:endParaRPr lang="en-US" sz="3300" dirty="0">
              <a:solidFill>
                <a:schemeClr val="tx2">
                  <a:lumMod val="60000"/>
                  <a:lumOff val="4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7591071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486988"/>
              </p:ext>
            </p:extLst>
          </p:nvPr>
        </p:nvGraphicFramePr>
        <p:xfrm>
          <a:off x="251517" y="1265316"/>
          <a:ext cx="8614163" cy="457149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36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87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49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893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48936">
                  <a:extLst>
                    <a:ext uri="{9D8B030D-6E8A-4147-A177-3AD203B41FA5}">
                      <a16:colId xmlns:a16="http://schemas.microsoft.com/office/drawing/2014/main" xmlns="" val="2000541318"/>
                    </a:ext>
                  </a:extLst>
                </a:gridCol>
              </a:tblGrid>
              <a:tr h="489806">
                <a:tc gridSpan="5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توسعه ماموریت گرایی در مناطق آمایش سرزمینی و دانشگاههای علوم پزشکی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250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53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اجرای طرح های تحقیقاتی به صورت مشترک با سایر دانشگاه های کلان منطقه 5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بهداشت عمومی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برنامه ها یا فعالیت های مشترک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طرح های مصوب در این زمینه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353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افزایش 5 درصد طرح های تحقیقاتی به صورت مشترک با سایر دانشکده ها در منطقه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 اپیدمیولوژی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سال اول 1 طرح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پروپوزال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3798049"/>
                  </a:ext>
                </a:extLst>
              </a:tr>
              <a:tr h="9353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انعقاد تفاهم نامه همکاری و استفاده از ظرفیت های تحقیقاتی دانشکده ها و دانشگاه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سلامت، ارگونومی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تفاهم نامه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صورت جلسه تفاهم نامه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50314153"/>
                  </a:ext>
                </a:extLst>
              </a:tr>
              <a:tr h="267079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15816" y="49213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5360" y="482409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G5)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ماموریت گرایی و ارتقای توانمندی دانشگاهها  در بستر آمایش سرزمینی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5444083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164627"/>
              </p:ext>
            </p:extLst>
          </p:nvPr>
        </p:nvGraphicFramePr>
        <p:xfrm>
          <a:off x="251517" y="1265317"/>
          <a:ext cx="8614163" cy="452046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36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531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69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92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731171">
                  <a:extLst>
                    <a:ext uri="{9D8B030D-6E8A-4147-A177-3AD203B41FA5}">
                      <a16:colId xmlns:a16="http://schemas.microsoft.com/office/drawing/2014/main" xmlns="" val="2000541318"/>
                    </a:ext>
                  </a:extLst>
                </a:gridCol>
              </a:tblGrid>
              <a:tr h="444506">
                <a:tc gridSpan="5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توسعه ماموریت گرایی در مناطق آمایش سرزمینی و دانشگاههای علوم پزشکی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45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88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توسعه تحقیقات مروبط به حوزه ایمنی و بهداشت حرفه ای در بیمارستانها و مراکز بهداشتی درمانی  همچنین کشاورزی به عنوان ماموریت گروه بحاک شیراز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طرح ها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تصویر قرار دادها یا پروپوزال ها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72411940"/>
                  </a:ext>
                </a:extLst>
              </a:tr>
              <a:tr h="8488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همکاری با دانشگاه و مسئولیت بسته آمایش سرزمینی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پیاده سازی برنامه های بسته آمایش سرزمینی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ها و صورتجلسات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xmlns="" val="522178460"/>
                  </a:ext>
                </a:extLst>
              </a:tr>
              <a:tr h="8488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پیگیری و تهیه نقشه راه پیشرفت تحصیلی دانشجویان و کاهش افت تحصیلی با همکاری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EDC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مدیرکل آموزش، مسئول بسته ارتقا آزمون ها، استاد مشاور و ...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تهیه نقشه ی راه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ها و صورتجلسات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xmlns="" val="1769820617"/>
                  </a:ext>
                </a:extLst>
              </a:tr>
              <a:tr h="8488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تشکیل شبکه آزمایشگاهی و عقد تفاهم نامه با دانشکده های کلان منطقه 5 به منظور استفاده از ظرفیت های آزمایشگاهی به صورت مشترک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 بیولوژی و کنترل ناقلین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 مورد تغذیه و محیط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3045143"/>
                  </a:ext>
                </a:extLst>
              </a:tr>
              <a:tr h="365817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15816" y="49213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5360" y="482409"/>
            <a:ext cx="5786478" cy="7190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G5)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ماموریت گرایی و ارتقای توانمندی دانشگاهها  در بستر آمایش سرزمینی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8539451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اعتلای اخلاق حرفه ای</a:t>
            </a:r>
            <a:endParaRPr lang="en-US" sz="3300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5995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3586658"/>
              </p:ext>
            </p:extLst>
          </p:nvPr>
        </p:nvGraphicFramePr>
        <p:xfrm>
          <a:off x="827584" y="1340768"/>
          <a:ext cx="8011301" cy="424497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002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3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13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329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793295">
                  <a:extLst>
                    <a:ext uri="{9D8B030D-6E8A-4147-A177-3AD203B41FA5}">
                      <a16:colId xmlns:a16="http://schemas.microsoft.com/office/drawing/2014/main" xmlns="" val="926292689"/>
                    </a:ext>
                  </a:extLst>
                </a:gridCol>
              </a:tblGrid>
              <a:tr h="765963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Nazanin" panose="00000400000000000000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توسعه آموزش اخلاق پزشکی مبتنی بر ارزش های ایرانی – اسلامی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41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694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 smtClean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کارگاه اخلاق 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حرفه ای و اخلاق در پژوهش </a:t>
                      </a:r>
                      <a:r>
                        <a:rPr lang="ar-S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برای دانشجویان</a:t>
                      </a:r>
                      <a:endParaRPr lang="fa-I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اپیدمیولوژی</a:t>
                      </a: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سلامت، ارگونومی، بهداشت عمومی، بیولوژی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حداقل 1  یا 2 کارگاه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اطلاع رسانی های صورت گرفته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169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 اساتید در فلوشیپ و کارگاه های مرتبط با اخلاق حرفه ای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 در حداقل 2 فلوشیپ و یا کارگاه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تهیه شده کارگاه ها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xmlns="" val="2571165737"/>
                  </a:ext>
                </a:extLst>
              </a:tr>
              <a:tr h="63036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323364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836712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3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G6)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 </a:t>
            </a:r>
            <a:r>
              <a:rPr lang="fa-IR" dirty="0">
                <a:cs typeface="B Titr" pitchFamily="2" charset="-78"/>
              </a:rPr>
              <a:t>اعتلای اخلاق حرفه ای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20278333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812442"/>
              </p:ext>
            </p:extLst>
          </p:nvPr>
        </p:nvGraphicFramePr>
        <p:xfrm>
          <a:off x="1" y="1700808"/>
          <a:ext cx="8838884" cy="387250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78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914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81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767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453851">
                  <a:extLst>
                    <a:ext uri="{9D8B030D-6E8A-4147-A177-3AD203B41FA5}">
                      <a16:colId xmlns:a16="http://schemas.microsoft.com/office/drawing/2014/main" xmlns="" val="3199130816"/>
                    </a:ext>
                  </a:extLst>
                </a:gridCol>
              </a:tblGrid>
              <a:tr h="792088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Nazanin" panose="00000400000000000000" pitchFamily="2" charset="-78"/>
                        </a:rPr>
                        <a:t>:(O2)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تدوین استانداردها و راهنماهای اخلاقی در اموزش پزشکی و انجام  اقدامات لازم برای مدیریت مناسب کوریکولوم پنهان  با هدف نهادینه سازی ارزش های حرفه ای در موسسات آموزش عالی سلامت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13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40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همکاری با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تحقیقات و فناوری در تدوین استانداردهای  راهنماهای اخلاقی در پژوهش مرتبط با رشته های علوم بهداشتی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اپیدمیولوژی، </a:t>
                      </a: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جلسه در ماه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صورتجلسه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17575520"/>
                  </a:ext>
                </a:extLst>
              </a:tr>
              <a:tr h="8420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و بومی سازی استانداردهای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اخلاق</a:t>
                      </a:r>
                      <a:endParaRPr lang="fa-IR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کتب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61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حضور اساتید در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مجامع و دوره های بین 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المللی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ارگونومی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مجامع حضور یافته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گواهی حضو ر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26916865"/>
                  </a:ext>
                </a:extLst>
              </a:tr>
              <a:tr h="488133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323364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91680" y="1001894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3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(G6)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 </a:t>
            </a:r>
            <a:r>
              <a:rPr lang="fa-IR" dirty="0">
                <a:cs typeface="B Titr" pitchFamily="2" charset="-78"/>
              </a:rPr>
              <a:t>اعتلای اخلاق حرفه ای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6367221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chemeClr val="accent5">
                    <a:lumMod val="60000"/>
                    <a:lumOff val="40000"/>
                  </a:schemeClr>
                </a:solidFill>
                <a:cs typeface="B Titr" pitchFamily="2" charset="-78"/>
              </a:rPr>
              <a:t>بین المللی سازی آموزش علوم پزشکی</a:t>
            </a:r>
            <a:endParaRPr lang="en-US" sz="3300" dirty="0">
              <a:solidFill>
                <a:schemeClr val="accent5">
                  <a:lumMod val="60000"/>
                  <a:lumOff val="4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916931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2896973"/>
              </p:ext>
            </p:extLst>
          </p:nvPr>
        </p:nvGraphicFramePr>
        <p:xfrm>
          <a:off x="251520" y="1556792"/>
          <a:ext cx="8587365" cy="369465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3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36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3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68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86840">
                  <a:extLst>
                    <a:ext uri="{9D8B030D-6E8A-4147-A177-3AD203B41FA5}">
                      <a16:colId xmlns:a16="http://schemas.microsoft.com/office/drawing/2014/main" xmlns="" val="2695811158"/>
                    </a:ext>
                  </a:extLst>
                </a:gridCol>
              </a:tblGrid>
              <a:tr h="29098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بازنگری و بسترسازی برای استقرار نقشه آمایش بین‏الملل آموزش علوم پزشکی کشور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4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63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سایت انگلیسی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</a:t>
                      </a:r>
                      <a:endParaRPr lang="fa-IR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 ارائه برنامه و جدول زمانی به مسئول بین المللی سازی )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وب سایت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745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جذب  دانشجوی بین الملل در مقطع دکترا و کارشناسی ارشد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گروههای آموزشی</a:t>
                      </a:r>
                      <a:endParaRPr lang="fa-IR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دانشجو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lang="en-US" sz="1400" b="0" kern="1200" noProof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984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بین المللی سازی دیتاها 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حداقل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 </a:t>
                      </a:r>
                      <a:r>
                        <a:rPr lang="ar-SA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مورد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دیتاها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بانک دیتا</a:t>
                      </a:r>
                      <a:endParaRPr lang="en-US" sz="1400" b="0" kern="1200" noProof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01488742"/>
                  </a:ext>
                </a:extLst>
              </a:tr>
              <a:tr h="727459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تقویت ارتباطات ملی و فراملی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(همکاری بین المللی)در 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طرح های پژوهشی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سلامت، ارگونومی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درصد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400" b="0" kern="1200" noProof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381056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33265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9593" y="1073902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G7)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بین المللی سازی آموزش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39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518401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557098"/>
              </p:ext>
            </p:extLst>
          </p:nvPr>
        </p:nvGraphicFramePr>
        <p:xfrm>
          <a:off x="179512" y="1772819"/>
          <a:ext cx="8865053" cy="450035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94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396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55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141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499026">
                  <a:extLst>
                    <a:ext uri="{9D8B030D-6E8A-4147-A177-3AD203B41FA5}">
                      <a16:colId xmlns:a16="http://schemas.microsoft.com/office/drawing/2014/main" xmlns="" val="3833417719"/>
                    </a:ext>
                  </a:extLst>
                </a:gridCol>
              </a:tblGrid>
              <a:tr h="319457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Nazanin" panose="00000400000000000000" pitchFamily="2" charset="-78"/>
                        </a:rPr>
                        <a:t>(O1)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: </a:t>
                      </a:r>
                      <a:r>
                        <a:rPr lang="ar-SA" sz="1800" kern="1200" dirty="0" smtClean="0">
                          <a:effectLst/>
                          <a:cs typeface="B Nazanin" panose="00000400000000000000" pitchFamily="2" charset="-78"/>
                        </a:rPr>
                        <a:t>طراحی نقشه راه حرکت در مسیر مرجعیت علمی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5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97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 اساتید در دوره های کوتاه مدت بین المللی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b="0" dirty="0" smtClean="0">
                          <a:cs typeface="B Nazanin" panose="00000400000000000000" pitchFamily="2" charset="-78"/>
                        </a:rPr>
                        <a:t>ارگونومی</a:t>
                      </a:r>
                      <a:endParaRPr lang="en-US" sz="1400" b="0" dirty="0"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b="0" dirty="0" smtClean="0">
                          <a:cs typeface="B Nazanin" panose="00000400000000000000" pitchFamily="2" charset="-78"/>
                        </a:rPr>
                        <a:t>تعداد دوره </a:t>
                      </a:r>
                      <a:endParaRPr lang="en-US" sz="1400" b="0" dirty="0"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مستندات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حضور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5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anose="00000400000000000000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effectLst/>
                          <a:cs typeface="B Nazanin" panose="00000400000000000000" pitchFamily="2" charset="-78"/>
                        </a:rPr>
                        <a:t>بازنگری برنامه درسی دوره های</a:t>
                      </a:r>
                      <a:r>
                        <a:rPr lang="en-US" sz="1400" b="0" kern="120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0" kern="1200" dirty="0" smtClean="0">
                          <a:effectLst/>
                          <a:cs typeface="B Nazanin" panose="00000400000000000000" pitchFamily="2" charset="-78"/>
                        </a:rPr>
                        <a:t>ارشد و</a:t>
                      </a:r>
                      <a:r>
                        <a:rPr lang="en-US" sz="1400" b="0" kern="1200" dirty="0" smtClean="0">
                          <a:effectLst/>
                          <a:cs typeface="B Nazanin" panose="00000400000000000000" pitchFamily="2" charset="-78"/>
                        </a:rPr>
                        <a:t>PhD </a:t>
                      </a:r>
                      <a:r>
                        <a:rPr lang="fa-IR" sz="1400" b="0" kern="1200" dirty="0" smtClean="0">
                          <a:effectLst/>
                          <a:cs typeface="B Nazanin" panose="00000400000000000000" pitchFamily="2" charset="-78"/>
                        </a:rPr>
                        <a:t>با همکاری دفتر توسعه دانشگاه</a:t>
                      </a:r>
                      <a:endParaRPr lang="en-US" sz="14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b="0" baseline="0" dirty="0" smtClean="0">
                          <a:cs typeface="B Nazanin" panose="00000400000000000000" pitchFamily="2" charset="-78"/>
                        </a:rPr>
                        <a:t>بیولوژی، بهداشت عمومی، بهداشت حرفه ای،</a:t>
                      </a:r>
                      <a:r>
                        <a:rPr lang="fa-IR" sz="1400" b="0" dirty="0" smtClean="0">
                          <a:cs typeface="B Nazanin" panose="00000400000000000000" pitchFamily="2" charset="-78"/>
                        </a:rPr>
                        <a:t> اپیدمیولوژی،</a:t>
                      </a:r>
                      <a:r>
                        <a:rPr lang="fa-IR" sz="1400" b="0" baseline="0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400" b="0" baseline="0" dirty="0" smtClean="0"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b="0" baseline="0" dirty="0" smtClean="0">
                          <a:cs typeface="B Nazanin" panose="00000400000000000000" pitchFamily="2" charset="-78"/>
                        </a:rPr>
                        <a:t>، </a:t>
                      </a:r>
                      <a:endParaRPr lang="en-US" sz="1400" b="0" dirty="0"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400" b="0" dirty="0" smtClean="0">
                          <a:cs typeface="B Nazanin" panose="00000400000000000000" pitchFamily="2" charset="-78"/>
                        </a:rPr>
                        <a:t>مکاتبات و پیگیری ها</a:t>
                      </a:r>
                      <a:endParaRPr lang="en-US" sz="1400" b="0" dirty="0"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112828028"/>
                  </a:ext>
                </a:extLst>
              </a:tr>
              <a:tr h="9934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تلاش جهت اجرایی شدن کوریکولوم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بهداشت عمومی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پیگیری ها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کوریکولوم بازنگری شده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361054990"/>
                  </a:ext>
                </a:extLst>
              </a:tr>
              <a:tr h="79955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طراحی و اجرای کارگاه های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آموزشی/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ضمن خدمت</a:t>
                      </a:r>
                      <a:endParaRPr lang="fa-IR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سلامت، بهداشت</a:t>
                      </a:r>
                      <a:r>
                        <a:rPr lang="fa-IR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عمومی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بیولوژی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کارگاه ها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کارگاه،عکس،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گواهی شرکت در کارگاه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112171322"/>
                  </a:ext>
                </a:extLst>
              </a:tr>
              <a:tr h="353253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r>
                        <a:rPr lang="fa-IR" sz="1200" dirty="0" smtClean="0">
                          <a:effectLst/>
                        </a:rPr>
                        <a:t>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444859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933983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 smtClean="0">
                <a:cs typeface="B Titr" pitchFamily="2" charset="-78"/>
              </a:rPr>
              <a:t>هدف کلی</a:t>
            </a:r>
            <a:r>
              <a:rPr lang="en-US" dirty="0" smtClean="0">
                <a:cs typeface="B Titr" pitchFamily="2" charset="-78"/>
              </a:rPr>
              <a:t>(G1)</a:t>
            </a:r>
            <a:r>
              <a:rPr lang="fa-IR" dirty="0" smtClean="0">
                <a:cs typeface="B Titr" pitchFamily="2" charset="-78"/>
              </a:rPr>
              <a:t>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753414"/>
              </p:ext>
            </p:extLst>
          </p:nvPr>
        </p:nvGraphicFramePr>
        <p:xfrm>
          <a:off x="251520" y="1556792"/>
          <a:ext cx="8587365" cy="489150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3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36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3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68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86840">
                  <a:extLst>
                    <a:ext uri="{9D8B030D-6E8A-4147-A177-3AD203B41FA5}">
                      <a16:colId xmlns:a16="http://schemas.microsoft.com/office/drawing/2014/main" xmlns="" val="2695811158"/>
                    </a:ext>
                  </a:extLst>
                </a:gridCol>
              </a:tblGrid>
              <a:tr h="29098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بازنگری و بسترسازی برای استقرار نقشه آمایش بین‏الملل آموزش علوم پزشکی کشور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4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745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ترغیب اساتید و دانشجویان تحصیلات تکمیلی گروه برای  بهره گیری از مشاوره اساتید بین المللی در فرایند مشاوره طرح ها و پایان نامه ها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پایان نامه ها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تصویر پایان نامه یا پروپوزال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17537322"/>
                  </a:ext>
                </a:extLst>
              </a:tr>
              <a:tr h="72745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بستر سازی برای جذب  </a:t>
                      </a:r>
                      <a:r>
                        <a:rPr lang="fa-IR" sz="14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گرنت  بین المللی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از مراجع بین المللی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کارگاه های آموزشی توجیهی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گواهی برگزاری کارگاه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14316649"/>
                  </a:ext>
                </a:extLst>
              </a:tr>
              <a:tr h="72745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همکاری و تفاهم نامه آموزشی با گروه های آموزشی معتبر خارج از کشور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برنامه ی همکاری</a:t>
                      </a: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 و تعداد تفاهم نامه ها</a:t>
                      </a: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:a16="http://schemas.microsoft.com/office/drawing/2014/main" xmlns="" val="3401439262"/>
                  </a:ext>
                </a:extLst>
              </a:tr>
              <a:tr h="72745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بارگزاری و معرفی دیتای تحقیقاتی در بانک جهانی </a:t>
                      </a:r>
                      <a:r>
                        <a:rPr lang="en-US" sz="1400" b="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Mendeley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برای تسریع در معرفی اساتید و حیطه‌ تحقیقاتی‌شان در سطح جهانی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 بیولوژی و کنترل ناقلین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4مورد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ارائه دیتاهای مربوطه از طرف اساتید گروه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56528496"/>
                  </a:ext>
                </a:extLst>
              </a:tr>
              <a:tr h="72745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ترغیب  </a:t>
                      </a: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اعضای هیئت علمی گروه برای فرصت های مطالعاتی به دانشگاه های معتبر داخلی و خارجی در حوزه های مورد نیاز گروه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اساتید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حکم ماموریت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0887812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33265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9593" y="1073902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G7)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بین المللی سازی آموزش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677255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759870"/>
              </p:ext>
            </p:extLst>
          </p:nvPr>
        </p:nvGraphicFramePr>
        <p:xfrm>
          <a:off x="457199" y="1700807"/>
          <a:ext cx="8381685" cy="499096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289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1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76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701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96338">
                  <a:extLst>
                    <a:ext uri="{9D8B030D-6E8A-4147-A177-3AD203B41FA5}">
                      <a16:colId xmlns:a16="http://schemas.microsoft.com/office/drawing/2014/main" xmlns="" val="3778371016"/>
                    </a:ext>
                  </a:extLst>
                </a:gridCol>
              </a:tblGrid>
              <a:tr h="469627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</a:rPr>
                        <a:t>:(O2) </a:t>
                      </a:r>
                      <a:r>
                        <a:rPr lang="fa-IR" sz="1800" dirty="0" smtClean="0">
                          <a:effectLst/>
                        </a:rPr>
                        <a:t>ایجاد و توسعه همکاری‏های بین المللی و ارائه برنامه‏های آموزش بین‏الملل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49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</a:rPr>
                        <a:t>ردیف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</a:rPr>
                        <a:t>شرح فعالیت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 smtClean="0">
                          <a:effectLst/>
                        </a:rPr>
                        <a:t>مسئول اجرا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 smtClean="0">
                          <a:effectLst/>
                        </a:rPr>
                        <a:t>شاخص پایش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 smtClean="0">
                          <a:effectLst/>
                        </a:rPr>
                        <a:t>مستندات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همکاری بین الملل (لینک با اساتید خارجی)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ارتقاء سلامت، بیولوژی، بهداشت عمومی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مقالات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1559510"/>
                  </a:ext>
                </a:extLst>
              </a:tr>
              <a:tr h="6858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تلاش جهت انجام</a:t>
                      </a:r>
                      <a:r>
                        <a:rPr kumimoji="0" lang="fa-IR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kumimoji="0" lang="ar-SA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طرح مشترک با دانشگاههای خارج از کشور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ارتقاء سلامت ، بیولوژی، بهداشت عمومی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a-IR" sz="14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طرح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اداری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75539356"/>
                  </a:ext>
                </a:extLst>
              </a:tr>
              <a:tr h="14908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71755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بهره گیری از ظرفیت اولین کنفرانس بین المللی ایمنی و بهداشت حرفه ای در بیمارستانها و مراکز بهداشتی درمانی  برای ارتباط و دعوت از اساتید بین المللی برای سخنرانی، برگزاری کارگاه و همکاری های آتی 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حرفه ای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سخنرانی کارگاه توسط اساتید بین المللی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 سخنرانی کارگاه</a:t>
                      </a:r>
                      <a:endParaRPr kumimoji="0" lang="en-US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52849573"/>
                  </a:ext>
                </a:extLst>
              </a:tr>
              <a:tr h="576025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395372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09593" y="1073902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(G7)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بین المللی سازی آموزش علوم پزشکی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655465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fa-IR" sz="3600" dirty="0">
                <a:solidFill>
                  <a:schemeClr val="accent1">
                    <a:lumMod val="75000"/>
                  </a:schemeClr>
                </a:solidFill>
                <a:cs typeface="B Titr" pitchFamily="2" charset="-78"/>
              </a:rPr>
              <a:t>توسعه آموزش مجازی  در علوم پزشکی</a:t>
            </a:r>
            <a:endParaRPr lang="en-US" sz="3300" dirty="0">
              <a:solidFill>
                <a:schemeClr val="accent1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1807603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8178056"/>
              </p:ext>
            </p:extLst>
          </p:nvPr>
        </p:nvGraphicFramePr>
        <p:xfrm>
          <a:off x="429144" y="914256"/>
          <a:ext cx="8381685" cy="523432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289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1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71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755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96338">
                  <a:extLst>
                    <a:ext uri="{9D8B030D-6E8A-4147-A177-3AD203B41FA5}">
                      <a16:colId xmlns:a16="http://schemas.microsoft.com/office/drawing/2014/main" xmlns="" val="1461323723"/>
                    </a:ext>
                  </a:extLst>
                </a:gridCol>
              </a:tblGrid>
              <a:tr h="322643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ایجاد و توسعه زیرساختهای آموزش مجازی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77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991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1</a:t>
                      </a:r>
                      <a:endParaRPr lang="en-US" sz="1200" dirty="0" smtClean="0">
                        <a:effectLst/>
                        <a:cs typeface="B Nazanin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وبینارهای آموزشی مجازی</a:t>
                      </a: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حداقل 5 وبینار آموزشی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اطلاع رسانی های صورت گرفته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34975928"/>
                  </a:ext>
                </a:extLst>
              </a:tr>
              <a:tr h="995075">
                <a:tc rowSpan="2">
                  <a:txBody>
                    <a:bodyPr/>
                    <a:lstStyle/>
                    <a:p>
                      <a:r>
                        <a:rPr lang="fa-IR" dirty="0" smtClean="0"/>
                        <a:t>2</a:t>
                      </a:r>
                      <a:endParaRPr lang="en-US" dirty="0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کارگاه های آموزشی برای دانشجویان به صورت مجازی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حداقل 2 کارگاه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اطلاع رسانی های صورت گرفته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94907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تهیه محتوای الکترونیک کلیه دروس نظری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اپیدمیولوژی، بهداشت عمومی،   بهداشت حرفه ای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 ازای هر درس 1 جلسه در هفته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منابع بارگذاری شده در نوید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01157565"/>
                  </a:ext>
                </a:extLst>
              </a:tr>
              <a:tr h="9790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2993983"/>
                  </a:ext>
                </a:extLst>
              </a:tr>
              <a:tr h="603765">
                <a:tc>
                  <a:txBody>
                    <a:bodyPr/>
                    <a:lstStyle/>
                    <a:p>
                      <a:r>
                        <a:rPr lang="fa-IR" dirty="0" smtClean="0"/>
                        <a:t>4</a:t>
                      </a:r>
                      <a:endParaRPr lang="en-US" dirty="0"/>
                    </a:p>
                  </a:txBody>
                  <a:tcPr marL="66502" marR="66502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آزمون‌های الکترونیکی  برای کلیه دروس نظری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عمومی، اپیدمیولوژی،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ارتقاء سلامت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امتحان پایان ترم هر استاد 2 درس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امتحانهای مجازی برگزار شده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22659517"/>
                  </a:ext>
                </a:extLst>
              </a:tr>
              <a:tr h="396019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8512957"/>
                  </a:ext>
                </a:extLst>
              </a:tr>
              <a:tr h="3999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تجهیز اتاق اساتید به دوربین و میکروفن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 ارگونومی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تجهیزات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50750495"/>
                  </a:ext>
                </a:extLst>
              </a:tr>
              <a:tr h="319289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15816" y="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4802" y="436353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2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</a:t>
            </a:r>
            <a:r>
              <a:rPr lang="en-US" dirty="0" smtClean="0">
                <a:cs typeface="B Titr" pitchFamily="2" charset="-78"/>
              </a:rPr>
              <a:t>G8)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آموزش مجازی 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5117426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254813"/>
              </p:ext>
            </p:extLst>
          </p:nvPr>
        </p:nvGraphicFramePr>
        <p:xfrm>
          <a:off x="457198" y="1140736"/>
          <a:ext cx="8381685" cy="541201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289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1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83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9633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96338">
                  <a:extLst>
                    <a:ext uri="{9D8B030D-6E8A-4147-A177-3AD203B41FA5}">
                      <a16:colId xmlns:a16="http://schemas.microsoft.com/office/drawing/2014/main" xmlns="" val="1461323723"/>
                    </a:ext>
                  </a:extLst>
                </a:gridCol>
              </a:tblGrid>
              <a:tr h="652512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ایجاد و توسعه زیرساختهای آموزش مجازی 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itchFamily="2" charset="-78"/>
                        </a:rPr>
                        <a:t>-ادامه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82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r>
                        <a:rPr lang="fa-IR" dirty="0" smtClean="0"/>
                        <a:t>6</a:t>
                      </a:r>
                      <a:endParaRPr lang="en-US" dirty="0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 اعضا هیئت علمی در فلوشیپ آموزش الکترونیک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اعضا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گواهی دوره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2449135"/>
                  </a:ext>
                </a:extLst>
              </a:tr>
              <a:tr h="857332">
                <a:tc>
                  <a:txBody>
                    <a:bodyPr/>
                    <a:lstStyle/>
                    <a:p>
                      <a:r>
                        <a:rPr lang="fa-IR" dirty="0" smtClean="0"/>
                        <a:t>7</a:t>
                      </a:r>
                      <a:endParaRPr lang="en-US" dirty="0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مجازی  جلسات ژورنال کلاب، دفاع از عنوان، دفاع از پایان نامه  و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عمومی، ارتقاء سلامت، بهداشت حرفه ای،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جلسات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تهیه گزارش –بارگذاری در خبر وب سایت-خبرنامه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498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بهره گیری از ظرفیت زیرساختی  اولین وبینار  بین المللی ایمنی و بهداشت حرفه ای در بیمارستانها و مراکز بهداشتی درمانی 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(OHSH 2021)</a:t>
                      </a: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جهت آموزشهای مجازی دروس گروه از جمله کارگاههای آموزشی و ...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کارگاه ها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کارگاه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89777856"/>
                  </a:ext>
                </a:extLst>
              </a:tr>
              <a:tr h="8498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طراحی و برگزاری فلوشیپ مجازی برای اساتید و کارکنان 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fa-IR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حداقل 1 فلوشیپ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های تهیه شده 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623502603"/>
                  </a:ext>
                </a:extLst>
              </a:tr>
              <a:tr h="537001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137194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4802" y="633217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2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</a:t>
            </a:r>
            <a:r>
              <a:rPr lang="en-US" dirty="0" smtClean="0">
                <a:cs typeface="B Titr" pitchFamily="2" charset="-78"/>
              </a:rPr>
              <a:t>G8)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آموزش مجازی 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4111275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28793"/>
              </p:ext>
            </p:extLst>
          </p:nvPr>
        </p:nvGraphicFramePr>
        <p:xfrm>
          <a:off x="827586" y="1268761"/>
          <a:ext cx="8011299" cy="54006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055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04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02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5229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672788">
                  <a:extLst>
                    <a:ext uri="{9D8B030D-6E8A-4147-A177-3AD203B41FA5}">
                      <a16:colId xmlns:a16="http://schemas.microsoft.com/office/drawing/2014/main" xmlns="" val="1064548472"/>
                    </a:ext>
                  </a:extLst>
                </a:gridCol>
              </a:tblGrid>
              <a:tr h="814076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:(O2)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برنامه ریزی برای استقرار یادگیری ترکیبی در برنامه های حضوری و توسعه رشته ها و دوره های مجازی داخلی و بین المللی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38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882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20 درصد از دروس ارائه شده در هرنیمسال به صورت ترکیبی در گروه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دروس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گروه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297">
                <a:tc>
                  <a:txBody>
                    <a:bodyPr/>
                    <a:lstStyle/>
                    <a:p>
                      <a:r>
                        <a:rPr lang="fa-IR" dirty="0" smtClean="0"/>
                        <a:t>2</a:t>
                      </a:r>
                      <a:endParaRPr lang="en-US" dirty="0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دوره آموزشی آزمون‌های الکترونیکی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گروههای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آموزشی </a:t>
                      </a:r>
                      <a:endParaRPr lang="fa-IR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 مورد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ارائه گواهی برگزاری دوره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724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</a:rPr>
                        <a:t>3</a:t>
                      </a:r>
                      <a:endParaRPr lang="en-US" sz="1200" dirty="0" smtClean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دروس آموزش مجازی جهت دانشگاه‌های علوم پزشکی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گروههای آموزشی</a:t>
                      </a:r>
                      <a:endParaRPr lang="fa-IR" sz="140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 مورد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ارائه گواهی برگزاری دوره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1724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بستر آموزش‌های مجازی جهت صنایع و سازمان ها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 مورد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ارائه گواهی برگزاری دوره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37639436"/>
                  </a:ext>
                </a:extLst>
              </a:tr>
              <a:tr h="520105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285728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08172" y="764704"/>
            <a:ext cx="5786478" cy="410882"/>
          </a:xfrm>
          <a:prstGeom prst="rect">
            <a:avLst/>
          </a:prstGeom>
        </p:spPr>
        <p:style>
          <a:lnRef idx="2">
            <a:schemeClr val="accent5"/>
          </a:lnRef>
          <a:fillRef idx="1002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(G8)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آموزش مجازی  در علوم پزشکی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0336352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>
                <a:solidFill>
                  <a:srgbClr val="C00000"/>
                </a:solidFill>
                <a:cs typeface="B Titr" pitchFamily="2" charset="-78"/>
              </a:rPr>
              <a:t>ارتقاء نظام ارزیابی و آزمون های علوم پزشکی</a:t>
            </a:r>
            <a:endParaRPr lang="en-US" sz="3300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442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485591"/>
              </p:ext>
            </p:extLst>
          </p:nvPr>
        </p:nvGraphicFramePr>
        <p:xfrm>
          <a:off x="457200" y="1174234"/>
          <a:ext cx="8381683" cy="544275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289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1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59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875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896338">
                  <a:extLst>
                    <a:ext uri="{9D8B030D-6E8A-4147-A177-3AD203B41FA5}">
                      <a16:colId xmlns:a16="http://schemas.microsoft.com/office/drawing/2014/main" xmlns="" val="4072837924"/>
                    </a:ext>
                  </a:extLst>
                </a:gridCol>
              </a:tblGrid>
              <a:tr h="807508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itchFamily="2" charset="-78"/>
                        </a:rPr>
                        <a:t>استانداردسازی و افزایش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itchFamily="2" charset="-78"/>
                        </a:rPr>
                        <a:t>validity</a:t>
                      </a:r>
                      <a:r>
                        <a:rPr lang="fa-I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B Titr" pitchFamily="2" charset="-78"/>
                        </a:rPr>
                        <a:t> سوالات آزمون ها (کتبی و شفاهی) در سطح گروه ها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51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342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بررسی سطح دشواری سوالات آزمون ها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ارتقاء سلامت، </a:t>
                      </a: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عمومی، بیولوژی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ی چک لیست برای ارزیابی سطح دشواری سوالات</a:t>
                      </a:r>
                      <a:endParaRPr lang="en-US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چک لیست های استفاده شده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976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2</a:t>
                      </a:r>
                      <a:endParaRPr lang="en-US" sz="1200" dirty="0" smtClean="0">
                        <a:effectLst/>
                        <a:cs typeface="B Nazanin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 rowSpan="2"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نظارت بر استاندارد سازی آزمون های کتبی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9" marR="68579" marT="0" marB="0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بیولوژی، بهداشت عمومی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ی استانداردها</a:t>
                      </a:r>
                      <a:endParaRPr lang="en-US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9" marR="68579" marT="0" marB="0" anchor="ctr"/>
                </a:tc>
                <a:tc rowSpan="2"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استانداردهای تهیه شده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8453376"/>
                  </a:ext>
                </a:extLst>
              </a:tr>
              <a:tr h="38002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برگزاری کارگاه طراحی آزمون استاندارد جهت اساتید 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بیولوژی،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اپیدمیولوژی، ارتقاء سلامت، ارگونومی،</a:t>
                      </a: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بهداشت عمومی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بار در سال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کارگاههای برگزار شده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908059"/>
                  </a:ext>
                </a:extLst>
              </a:tr>
              <a:tr h="38002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نظارت بر همسان بودن پارامترهای سختی آزمون های تستی در رشته های آموزشی مختلف تحصیلات تکمیلی با همکاری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EDO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گروههای آموزشی </a:t>
                      </a:r>
                      <a:endParaRPr lang="fa-IR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بار در سال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جلسات برگزار شده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47205392"/>
                  </a:ext>
                </a:extLst>
              </a:tr>
              <a:tr h="38002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defTabSz="914400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بانک سوالات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a-IR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عمومی</a:t>
                      </a: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ی بانک سوالات برای هر یک از دروس</a:t>
                      </a:r>
                      <a:endParaRPr lang="en-US" sz="1400" b="0" kern="120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0" kern="120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فایل بانک سوالات</a:t>
                      </a:r>
                    </a:p>
                  </a:txBody>
                  <a:tcPr marL="68579" marR="68579" marT="0" marB="0" anchor="ctr"/>
                </a:tc>
                <a:extLst>
                  <a:ext uri="{0D108BD9-81ED-4DB2-BD59-A6C34878D82A}">
                    <a16:rowId xmlns:a16="http://schemas.microsoft.com/office/drawing/2014/main" xmlns="" val="936079325"/>
                  </a:ext>
                </a:extLst>
              </a:tr>
              <a:tr h="51590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87824" y="142852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637768"/>
            <a:ext cx="5786478" cy="410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: (</a:t>
            </a:r>
            <a:r>
              <a:rPr lang="en-US" dirty="0" smtClean="0">
                <a:cs typeface="B Titr" pitchFamily="2" charset="-78"/>
              </a:rPr>
              <a:t>G9) </a:t>
            </a:r>
            <a:r>
              <a:rPr lang="fa-IR" dirty="0" smtClean="0">
                <a:cs typeface="B Titr" pitchFamily="2" charset="-78"/>
              </a:rPr>
              <a:t>ارتقاء </a:t>
            </a:r>
            <a:r>
              <a:rPr lang="fa-IR" dirty="0">
                <a:cs typeface="B Titr" pitchFamily="2" charset="-78"/>
              </a:rPr>
              <a:t>نظام ارزیابی و آزمون های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9669749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fa-IR" sz="3300" dirty="0" smtClean="0">
                <a:solidFill>
                  <a:srgbClr val="7030A0"/>
                </a:solidFill>
                <a:cs typeface="B Titr" pitchFamily="2" charset="-78"/>
              </a:rPr>
              <a:t>توسعه و ارتقاء زیر ساخت های آموزشی</a:t>
            </a:r>
            <a:endParaRPr lang="en-US" sz="3300" dirty="0">
              <a:solidFill>
                <a:srgbClr val="7030A0"/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1799396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252179"/>
              </p:ext>
            </p:extLst>
          </p:nvPr>
        </p:nvGraphicFramePr>
        <p:xfrm>
          <a:off x="457200" y="1124744"/>
          <a:ext cx="8381684" cy="566179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289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1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37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19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495282">
                  <a:extLst>
                    <a:ext uri="{9D8B030D-6E8A-4147-A177-3AD203B41FA5}">
                      <a16:colId xmlns:a16="http://schemas.microsoft.com/office/drawing/2014/main" xmlns="" val="730969024"/>
                    </a:ext>
                  </a:extLst>
                </a:gridCol>
              </a:tblGrid>
              <a:tr h="67491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توسعه سرمایه انسانی و ارتقای زیر ساختها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92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4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پیگیری تامین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نیروی </a:t>
                      </a: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انسانی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غیرهیأت علمی ( طرحی یا غیرطرحی ) برای گروه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ارتقاء سلامت، ارگونومی، بهداشت عمومی، بیولوژی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تامین نیرو از طریق مکاتبات و پیگیری ها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958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2</a:t>
                      </a:r>
                      <a:endParaRPr lang="en-US" sz="1200" dirty="0" smtClean="0">
                        <a:effectLst/>
                        <a:cs typeface="B Nazanin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توانمندسازی اعضای </a:t>
                      </a: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هیأت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علمی همکار گروه براساس نیازهای روز               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اپیدمیولوژی بهداشت عمومی، بیولوژی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شرکت در کارگاه های آموزشی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گواهی شرکت در کارگاه ها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8151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3</a:t>
                      </a:r>
                      <a:endParaRPr lang="en-US" sz="1200" dirty="0" smtClean="0">
                        <a:effectLst/>
                        <a:cs typeface="B Nazanin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پیگیری تامین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بودجه لازم برای خرید</a:t>
                      </a:r>
                      <a:r>
                        <a:rPr lang="ar-S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تجهیزات آموزشی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کلیه</a:t>
                      </a:r>
                      <a:r>
                        <a:rPr lang="ar-S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گروههای آموزشی دانشکده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اپیدمیولوژی، بهداشت عمومی، بیولوژی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 حداقل 1 مورد از نیازها در ماه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رسید</a:t>
                      </a:r>
                      <a:r>
                        <a:rPr lang="fa-I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کالا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14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فراهم سازی امکانات رفاهی جهت دانشجویان، کارکنان و اساتید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بیولوژی بهداشت عمومی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ی امکانات و لوازم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مکاتبات و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وسایل تهیه شده</a:t>
                      </a:r>
                      <a:endParaRPr lang="en-US" sz="1400" kern="1200" baseline="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75805995"/>
                  </a:ext>
                </a:extLst>
              </a:tr>
              <a:tr h="714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توسعه ، بهسازی و نوسازی و تجهیز فضاهای فیزیکی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اپیدمیولوژی، ارتقاء سلامت، ارگونومی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بسته به امکانات دانشکده میباشد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31917203"/>
                  </a:ext>
                </a:extLst>
              </a:tr>
              <a:tr h="55543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18864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620688"/>
            <a:ext cx="5786478" cy="4108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G10)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و ارتقای زیرساخت های آموزش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49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4360919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5</a:t>
            </a:fld>
            <a:endParaRPr lang="fa-IR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523116"/>
              </p:ext>
            </p:extLst>
          </p:nvPr>
        </p:nvGraphicFramePr>
        <p:xfrm>
          <a:off x="179512" y="1772819"/>
          <a:ext cx="8865053" cy="326986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594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75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66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0569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005699">
                  <a:extLst>
                    <a:ext uri="{9D8B030D-6E8A-4147-A177-3AD203B41FA5}">
                      <a16:colId xmlns:a16="http://schemas.microsoft.com/office/drawing/2014/main" xmlns="" val="3833417719"/>
                    </a:ext>
                  </a:extLst>
                </a:gridCol>
              </a:tblGrid>
              <a:tr h="319457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Nazanin" panose="00000400000000000000" pitchFamily="2" charset="-78"/>
                        </a:rPr>
                        <a:t>(O1)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: </a:t>
                      </a:r>
                      <a:r>
                        <a:rPr lang="ar-SA" sz="1800" kern="1200" dirty="0" smtClean="0">
                          <a:effectLst/>
                          <a:cs typeface="B Nazanin" panose="00000400000000000000" pitchFamily="2" charset="-78"/>
                        </a:rPr>
                        <a:t>طراحی نقشه راه حرکت در مسیر مرجعیت علمی</a:t>
                      </a:r>
                      <a:r>
                        <a:rPr lang="fa-IR" sz="1800" kern="1200" dirty="0" smtClean="0">
                          <a:solidFill>
                            <a:srgbClr val="FF0000"/>
                          </a:solidFill>
                          <a:effectLst/>
                          <a:cs typeface="B Nazanin" panose="00000400000000000000" pitchFamily="2" charset="-78"/>
                        </a:rPr>
                        <a:t>-ادامه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5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97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دوره ای  کنفرانس های علمی ملی/ بین المللی</a:t>
                      </a: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ای، ارتقاء سلامت</a:t>
                      </a: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وب سایت کنفرانس_کتابچه مقالات_گزارش برگزاری</a:t>
                      </a:r>
                      <a:endParaRPr lang="en-US" sz="1600" b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</a:t>
                      </a: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5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آشنایی اساتید با سامانه ناب</a:t>
                      </a: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بیولوژی</a:t>
                      </a: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ارائه 4 کتاب به بخش گنجینه سلامت</a:t>
                      </a: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ارائه کتاب</a:t>
                      </a:r>
                      <a:endParaRPr lang="en-US" sz="1600" b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112828028"/>
                  </a:ext>
                </a:extLst>
              </a:tr>
              <a:tr h="5625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 dirty="0"/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85975348"/>
                  </a:ext>
                </a:extLst>
              </a:tr>
              <a:tr h="353253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r>
                        <a:rPr lang="fa-IR" sz="1200" dirty="0" smtClean="0">
                          <a:effectLst/>
                        </a:rPr>
                        <a:t>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85918" y="933983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 smtClean="0">
                <a:cs typeface="B Titr" pitchFamily="2" charset="-78"/>
              </a:rPr>
              <a:t>هدف کلی</a:t>
            </a:r>
            <a:r>
              <a:rPr lang="en-US" dirty="0" smtClean="0">
                <a:cs typeface="B Titr" pitchFamily="2" charset="-78"/>
              </a:rPr>
              <a:t>(G1)</a:t>
            </a:r>
            <a:r>
              <a:rPr lang="fa-IR" dirty="0" smtClean="0">
                <a:cs typeface="B Titr" pitchFamily="2" charset="-78"/>
              </a:rPr>
              <a:t>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444859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065977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5104730"/>
              </p:ext>
            </p:extLst>
          </p:nvPr>
        </p:nvGraphicFramePr>
        <p:xfrm>
          <a:off x="611560" y="1124744"/>
          <a:ext cx="8227324" cy="453587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192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70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96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374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467744">
                  <a:extLst>
                    <a:ext uri="{9D8B030D-6E8A-4147-A177-3AD203B41FA5}">
                      <a16:colId xmlns:a16="http://schemas.microsoft.com/office/drawing/2014/main" xmlns="" val="730969024"/>
                    </a:ext>
                  </a:extLst>
                </a:gridCol>
              </a:tblGrid>
              <a:tr h="57606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:(O1)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توسعه سرمایه انسانی و ارتقای زیر ساختها 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itchFamily="2" charset="-78"/>
                        </a:rPr>
                        <a:t>- 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351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پیگیری تامین نیروی هیئت علمی/ تبدیل وضعیت استخدامی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 آموزشی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مورد تا پایان 1400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حکم نیرو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25381550"/>
                  </a:ext>
                </a:extLst>
              </a:tr>
              <a:tr h="714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پیگیری تاسیس  موزه رسانه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ارتقاء سلامت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میزان اعتبار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سوابق مکاتبات با معاونت توسعه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41838521"/>
                  </a:ext>
                </a:extLst>
              </a:tr>
              <a:tr h="714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پیگیری 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تاسیس/ توسعه/ تجهیز آزمایشگاه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ریاست دانشکده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درصد پیشرفت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گواهی تاسیس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12615371"/>
                  </a:ext>
                </a:extLst>
              </a:tr>
              <a:tr h="71426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افزودن لینکی تحت عنوان کتب و تالیفات گروه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بهداشت عمومی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کتب و تالیفات</a:t>
                      </a:r>
                      <a:endParaRPr lang="en-US" sz="1400" kern="1200" baseline="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لینک مشاهده شده در وب سایت گروه</a:t>
                      </a:r>
                      <a:endParaRPr lang="en-US" sz="1400" kern="1200" baseline="0" noProof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30202844"/>
                  </a:ext>
                </a:extLst>
              </a:tr>
              <a:tr h="55543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188640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8761" y="620688"/>
            <a:ext cx="5786478" cy="4108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>
                <a:cs typeface="B Titr" pitchFamily="2" charset="-78"/>
              </a:rPr>
              <a:t> (</a:t>
            </a:r>
            <a:r>
              <a:rPr lang="en-US" dirty="0" smtClean="0">
                <a:cs typeface="B Titr" pitchFamily="2" charset="-78"/>
              </a:rPr>
              <a:t>G10)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و ارتقای زیرساخت های آموزش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50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278854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3649424"/>
              </p:ext>
            </p:extLst>
          </p:nvPr>
        </p:nvGraphicFramePr>
        <p:xfrm>
          <a:off x="457199" y="1329991"/>
          <a:ext cx="8686801" cy="512358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8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46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70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155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65369">
                  <a:extLst>
                    <a:ext uri="{9D8B030D-6E8A-4147-A177-3AD203B41FA5}">
                      <a16:colId xmlns:a16="http://schemas.microsoft.com/office/drawing/2014/main" xmlns="" val="3225219363"/>
                    </a:ext>
                  </a:extLst>
                </a:gridCol>
              </a:tblGrid>
              <a:tr h="550239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:(O2)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تقویت رشد متوازن و همه جانبه دانشجویان به عنوان اصلی ترین درونداد نظام آموزش علوم پزشکی کشور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19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افزودن لینکی به وب سایت گروه برای ارائه پیشنهادات و ایده های دانشجویان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/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B Nazanin" panose="00000400000000000000" pitchFamily="2" charset="-78"/>
                        </a:rPr>
                        <a:t>ایجاد بانک ایده های فن آورانه و دانش بنیان و تشویق دانشجویان جهت ثبت ایده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اپیدمیولوژی،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 بیولوژی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 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پیشنهادات و ایده های قابل اجرا</a:t>
                      </a:r>
                      <a:endParaRPr lang="fa-I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510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2</a:t>
                      </a:r>
                      <a:endParaRPr lang="en-US" sz="1200" dirty="0">
                        <a:effectLst/>
                        <a:latin typeface="+mn-lt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کلاس های آموزشی و پژوهشی مختلف کاربردی جهت دانشجویان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اپیدمیولوژی،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 بهداشت عمومی، </a:t>
                      </a:r>
                      <a:r>
                        <a:rPr lang="fa-IR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بیولوژی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کلاس های برگزار شده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682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3</a:t>
                      </a:r>
                      <a:endParaRPr lang="en-US" sz="1200" dirty="0" smtClean="0">
                        <a:effectLst/>
                        <a:cs typeface="B Nazanin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شناسایی دانشجویان با افت تحصیلی و بررسی علل آن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معاون آموزشی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هر 6 ماه پیگیری و مشاوره در صورت نیاز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صورتجلسه مشاوره ها 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57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تشکیل کمیته شناسایی و معرفی دانشجوی نمونه کشوری</a:t>
                      </a: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 </a:t>
                      </a: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(براساس به</a:t>
                      </a: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 شیوه نامه مربوطه)</a:t>
                      </a: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معاون</a:t>
                      </a: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 آموزشی </a:t>
                      </a:r>
                      <a:endParaRPr lang="fa-IR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 مورد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78463194"/>
                  </a:ext>
                </a:extLst>
              </a:tr>
              <a:tr h="51362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تقوبت طرح استاد مشاور دانشجویان مقطع کارشناسی به منظور شناسایی دانشجویان با افت تحصیلی و بررسی علل آن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دانشجویان دارای افت تحصیلی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مشاوره های پرونده استاد مشاوره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5296584"/>
                  </a:ext>
                </a:extLst>
              </a:tr>
              <a:tr h="51362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مشارکت هر چه بیشتر دانشجویان در برنامه های گروه از جمله کنفرانس ها، طرح های پژوهشی ، آموزش دانشجویان مقاطع کارشناسی و ...</a:t>
                      </a: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دانشجویان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مستندات کنفرانس ها، طرح های پژوهشی ، آموزش دانشجویان مقاطع کارشناسی و ...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27547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75856" y="25135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270876"/>
            <a:ext cx="1571604" cy="9978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2337" y="785870"/>
            <a:ext cx="5786478" cy="4108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(G10)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و ارتقای زیرساخت های آموزش علوم پزشکی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51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585985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350933"/>
              </p:ext>
            </p:extLst>
          </p:nvPr>
        </p:nvGraphicFramePr>
        <p:xfrm>
          <a:off x="457199" y="1329991"/>
          <a:ext cx="8686801" cy="417045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8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48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95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73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533691">
                  <a:extLst>
                    <a:ext uri="{9D8B030D-6E8A-4147-A177-3AD203B41FA5}">
                      <a16:colId xmlns:a16="http://schemas.microsoft.com/office/drawing/2014/main" xmlns="" val="3225219363"/>
                    </a:ext>
                  </a:extLst>
                </a:gridCol>
              </a:tblGrid>
              <a:tr h="550239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itchFamily="2" charset="-78"/>
                        </a:rPr>
                        <a:t>:(O2) </a:t>
                      </a:r>
                      <a:r>
                        <a:rPr lang="fa-IR" sz="1800" dirty="0" smtClean="0">
                          <a:effectLst/>
                          <a:cs typeface="B Titr" pitchFamily="2" charset="-78"/>
                        </a:rPr>
                        <a:t>تقویت رشد متوازن و همه جانبه دانشجویان به عنوان اصلی ترین درونداد نظام آموزش علوم پزشکی کشور 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itchFamily="2" charset="-78"/>
                        </a:rPr>
                        <a:t> -ادامه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ردیف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B Nazanin" pitchFamily="2" charset="-78"/>
                        </a:rPr>
                        <a:t>شرح فعالیت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مسئول اجرا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cs typeface="B Nazanin" pitchFamily="2" charset="-78"/>
                        </a:rPr>
                        <a:t>شاخص پایش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822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شناسایی و معرفی دانشجویان استعدادهای درخشان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معاون آموزشی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معرفی حداقل 2 نفر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لیست دانشجویان معرفی شده</a:t>
                      </a: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38756525"/>
                  </a:ext>
                </a:extLst>
              </a:tr>
              <a:tr h="67931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حمایت از فعالیت های انجمن علمی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معاون پژوهشی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فعالیت های انجمن</a:t>
                      </a:r>
                      <a:endParaRPr lang="fa-I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مکاتبات و لینک ها</a:t>
                      </a:r>
                      <a:endParaRPr lang="fa-I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260636504"/>
                  </a:ext>
                </a:extLst>
              </a:tr>
              <a:tr h="6831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کارگاه ثبت ایده و اختراع از طرف انجمن علمی بهداشت عمومی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algn="l" rtl="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حداقل 1 کارگاه</a:t>
                      </a:r>
                      <a:endParaRPr lang="fa-IR" sz="14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کارگاه های اجرا شده</a:t>
                      </a:r>
                    </a:p>
                  </a:txBody>
                  <a:tcPr marL="68580" marR="6858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578149116"/>
                  </a:ext>
                </a:extLst>
              </a:tr>
              <a:tr h="4710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حمایت از شرکت های</a:t>
                      </a:r>
                      <a:r>
                        <a:rPr lang="fa-IR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 شتاب دهنده دانشجویی</a:t>
                      </a: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معاون پژوهشی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 مورد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20836691"/>
                  </a:ext>
                </a:extLst>
              </a:tr>
              <a:tr h="47489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تشکیل هسته های نخبگان دانشجویی</a:t>
                      </a: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a-I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معاون آموزشی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6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 مورد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1629077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75856" y="25135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270876"/>
            <a:ext cx="1571604" cy="99788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2337" y="785870"/>
            <a:ext cx="5786478" cy="41088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en-US" dirty="0">
                <a:cs typeface="B Titr" pitchFamily="2" charset="-78"/>
              </a:rPr>
              <a:t>(G10) </a:t>
            </a:r>
            <a:r>
              <a:rPr lang="fa-IR" dirty="0" smtClean="0">
                <a:cs typeface="B Titr" pitchFamily="2" charset="-78"/>
              </a:rPr>
              <a:t>:توسعه </a:t>
            </a:r>
            <a:r>
              <a:rPr lang="fa-IR" dirty="0">
                <a:cs typeface="B Titr" pitchFamily="2" charset="-78"/>
              </a:rPr>
              <a:t>و ارتقای زیرساخت های آموزش علوم پزشکی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52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5830081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714520"/>
              </p:ext>
            </p:extLst>
          </p:nvPr>
        </p:nvGraphicFramePr>
        <p:xfrm>
          <a:off x="179513" y="2060848"/>
          <a:ext cx="8745701" cy="486356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32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19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38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651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065104">
                  <a:extLst>
                    <a:ext uri="{9D8B030D-6E8A-4147-A177-3AD203B41FA5}">
                      <a16:colId xmlns:a16="http://schemas.microsoft.com/office/drawing/2014/main" xmlns="" val="3301465430"/>
                    </a:ext>
                  </a:extLst>
                </a:gridCol>
              </a:tblGrid>
              <a:tr h="69234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 (o2)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 تدوین سند آینده نگاری در آموزش علوم پزشکی در افق چشم انداز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27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223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1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 اعضای هیات علمی همکار گروه در فلوشیپ های آموزشی و پژوهشی</a:t>
                      </a:r>
                    </a:p>
                    <a:p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MPH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اپیدمیولوژی، بهداشت عمومی ،بیولوژی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گواهی شرکت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245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اولویتهای پژوهشی مبتنی بر اسناد بالا دستی و نیازهای نظام سلامت و بارگزاری بر روی سایت و </a:t>
                      </a:r>
                      <a:r>
                        <a:rPr lang="ar-S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هدایت پایان نامه و طرح های تحقیقاتی در </a:t>
                      </a:r>
                      <a:r>
                        <a:rPr lang="fa-I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این </a:t>
                      </a:r>
                      <a:r>
                        <a:rPr lang="ar-S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زمینه 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(1 مورد)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 سلامت</a:t>
                      </a: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درصد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4169285382"/>
                  </a:ext>
                </a:extLst>
              </a:tr>
              <a:tr h="74245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بروزرسانی سالانه اهداف و رسالتهای گروه ، طرح درسها</a:t>
                      </a:r>
                      <a:endParaRPr lang="en-US" sz="16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گروههای آموزشی</a:t>
                      </a:r>
                      <a:endParaRPr lang="fa-I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درصد در هرنیمسال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4014112811"/>
                  </a:ext>
                </a:extLst>
              </a:tr>
              <a:tr h="435162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61139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1196752"/>
            <a:ext cx="5786478" cy="72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 smtClean="0">
                <a:cs typeface="B Titr" pitchFamily="2" charset="-78"/>
              </a:rPr>
              <a:t>هدف کلی</a:t>
            </a:r>
            <a:r>
              <a:rPr lang="en-US" dirty="0">
                <a:cs typeface="B Titr" pitchFamily="2" charset="-78"/>
              </a:rPr>
              <a:t> (G1) </a:t>
            </a:r>
            <a:r>
              <a:rPr lang="fa-IR" dirty="0" smtClean="0">
                <a:cs typeface="B Titr" pitchFamily="2" charset="-78"/>
              </a:rPr>
              <a:t>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22137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670749"/>
              </p:ext>
            </p:extLst>
          </p:nvPr>
        </p:nvGraphicFramePr>
        <p:xfrm>
          <a:off x="179513" y="2060848"/>
          <a:ext cx="8745701" cy="349806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32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19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38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651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065104">
                  <a:extLst>
                    <a:ext uri="{9D8B030D-6E8A-4147-A177-3AD203B41FA5}">
                      <a16:colId xmlns:a16="http://schemas.microsoft.com/office/drawing/2014/main" xmlns="" val="3301465430"/>
                    </a:ext>
                  </a:extLst>
                </a:gridCol>
              </a:tblGrid>
              <a:tr h="692344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: (o2)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 تدوین سند آینده نگاری در آموزش علوم پزشکی در افق چشم 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انداز-ادامه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27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245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فرایند آموزشی، پژوهشی و اخلاقی و بارگزاری روی وب سایت گروه</a:t>
                      </a:r>
                      <a:endParaRPr lang="en-US" sz="16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گروههای آموزشی</a:t>
                      </a:r>
                      <a:endParaRPr lang="fa-IR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درصد در هرنیمسال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گزارش پیشرفت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877384007"/>
                  </a:ext>
                </a:extLst>
              </a:tr>
              <a:tr h="74245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5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تدوین و اجرای  برنامه مداخلات و اقدامات توسعه قطب پایه مهندسی بهداشت حرفه ای و ایمنی کار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 راستای نیل به مرجعیت علمی در دانشگاه علوم پزشکی شیراز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مداخلات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گواهی های مربوطه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96952958"/>
                  </a:ext>
                </a:extLst>
              </a:tr>
              <a:tr h="435162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 smtClean="0">
                          <a:effectLst/>
                        </a:rPr>
                        <a:t>توضیحات:</a:t>
                      </a:r>
                      <a:endParaRPr lang="en-US" sz="1200" dirty="0">
                        <a:effectLst/>
                      </a:endParaRPr>
                    </a:p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28926" y="611396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 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1196752"/>
            <a:ext cx="5786478" cy="72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 smtClean="0">
                <a:cs typeface="B Titr" pitchFamily="2" charset="-78"/>
              </a:rPr>
              <a:t>هدف کلی</a:t>
            </a:r>
            <a:r>
              <a:rPr lang="en-US" dirty="0">
                <a:cs typeface="B Titr" pitchFamily="2" charset="-78"/>
              </a:rPr>
              <a:t> (G1) </a:t>
            </a:r>
            <a:r>
              <a:rPr lang="fa-IR" dirty="0" smtClean="0">
                <a:cs typeface="B Titr" pitchFamily="2" charset="-78"/>
              </a:rPr>
              <a:t>:آینده </a:t>
            </a:r>
            <a:r>
              <a:rPr lang="fa-IR" dirty="0">
                <a:cs typeface="B Titr" pitchFamily="2" charset="-78"/>
              </a:rPr>
              <a:t>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2857223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427779"/>
              </p:ext>
            </p:extLst>
          </p:nvPr>
        </p:nvGraphicFramePr>
        <p:xfrm>
          <a:off x="146702" y="1203155"/>
          <a:ext cx="8964488" cy="409685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626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45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03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73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249551">
                  <a:extLst>
                    <a:ext uri="{9D8B030D-6E8A-4147-A177-3AD203B41FA5}">
                      <a16:colId xmlns:a16="http://schemas.microsoft.com/office/drawing/2014/main" xmlns="" val="3925981459"/>
                    </a:ext>
                  </a:extLst>
                </a:gridCol>
              </a:tblGrid>
              <a:tr h="594067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>
                          <a:effectLst/>
                          <a:cs typeface="B Titr" panose="00000700000000000000" pitchFamily="2" charset="-78"/>
                        </a:rPr>
                        <a:t>(o3) </a:t>
                      </a:r>
                      <a:r>
                        <a:rPr lang="fa-IR" sz="1800" dirty="0">
                          <a:effectLst/>
                          <a:cs typeface="B Titr" panose="00000700000000000000" pitchFamily="2" charset="-78"/>
                        </a:rPr>
                        <a:t>:تقویت ظرفیت های نهادهای آموزشی در جهت کسب مرجعیت علمی در حیطه های اولویت دار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1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7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lvl="0" algn="ctr" rtl="1"/>
                      <a:r>
                        <a:rPr lang="fa-IR" sz="14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ترجمه </a:t>
                      </a:r>
                      <a:r>
                        <a:rPr lang="fa-IR" sz="14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و تالیف کتاب</a:t>
                      </a:r>
                      <a:endParaRPr lang="en-US" sz="14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ارتقاء</a:t>
                      </a:r>
                      <a:r>
                        <a:rPr lang="fa-IR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سلامت، بهداشت حرفه ای، ارگونومی، بهداشت عمومی، بیولوژی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کتاب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itchFamily="2" charset="-78"/>
                        </a:rPr>
                        <a:t>شناسنامه کتاب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465396482"/>
                  </a:ext>
                </a:extLst>
              </a:tr>
              <a:tr h="4017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افزایش مشارکت اعضاء هیات علمی گروه درتدوین، بازنگری یا به روز رسانی استانداردها، آئین نامه ها و کتابچه های قانونی در وزارت خانه و  سایر سازمانهای مدیریتی همچون سازمان ملی استاندارد، وزارت  کار  و ...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استانداردها و آیین نامه ها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متن استاندارد یا آیین نامه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3929179430"/>
                  </a:ext>
                </a:extLst>
              </a:tr>
              <a:tr h="4017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کسب گواهی ها و استاندارد های آزمایشگاهی برای آزمایشگاههای و تجهیزات دستگاهی برای افزایش کارآیی رقابت پذیری پژوهشی یا ارتباط برون سازمانی و صنایع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گواهی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گواهی  یا مجوز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770308278"/>
                  </a:ext>
                </a:extLst>
              </a:tr>
              <a:tr h="4017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راه اندازی رشته جدید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عمومی، بهداشت محیط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20 درصد پیشرفت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4193995363"/>
                  </a:ext>
                </a:extLst>
              </a:tr>
              <a:tr h="4017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 dirty="0"/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87382789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15816" y="56941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>
                <a:cs typeface="B Titr" pitchFamily="2" charset="-78"/>
              </a:rPr>
              <a:t>دانشکده بهداشت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8518" y="442535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کلی </a:t>
            </a:r>
            <a:r>
              <a:rPr lang="en-US" dirty="0">
                <a:cs typeface="B Titr" pitchFamily="2" charset="-78"/>
              </a:rPr>
              <a:t>(G1) </a:t>
            </a:r>
            <a:r>
              <a:rPr lang="fa-IR" dirty="0">
                <a:cs typeface="B Titr" pitchFamily="2" charset="-78"/>
              </a:rPr>
              <a:t>:</a:t>
            </a:r>
            <a:r>
              <a:rPr lang="en-US" dirty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آینده 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1880136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1802" y="-19361"/>
            <a:ext cx="29289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دانشکده بهداشت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1133" y="390465"/>
            <a:ext cx="5786478" cy="7190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a-IR" dirty="0">
                <a:cs typeface="B Titr" pitchFamily="2" charset="-78"/>
              </a:rPr>
              <a:t>هدف </a:t>
            </a:r>
            <a:r>
              <a:rPr lang="fa-IR" dirty="0" smtClean="0">
                <a:cs typeface="B Titr" pitchFamily="2" charset="-78"/>
              </a:rPr>
              <a:t>کلی </a:t>
            </a:r>
            <a:r>
              <a:rPr lang="en-US" dirty="0">
                <a:cs typeface="B Titr" pitchFamily="2" charset="-78"/>
              </a:rPr>
              <a:t>(G1) </a:t>
            </a:r>
            <a:r>
              <a:rPr lang="fa-IR" dirty="0" smtClean="0">
                <a:cs typeface="B Titr" pitchFamily="2" charset="-78"/>
              </a:rPr>
              <a:t>:</a:t>
            </a:r>
            <a:r>
              <a:rPr lang="en-US" dirty="0" smtClean="0">
                <a:cs typeface="B Titr" pitchFamily="2" charset="-78"/>
              </a:rPr>
              <a:t> </a:t>
            </a:r>
            <a:r>
              <a:rPr lang="fa-IR" dirty="0">
                <a:cs typeface="B Titr" pitchFamily="2" charset="-78"/>
              </a:rPr>
              <a:t>آینده نگاری و ظرفیت سازی برای کسب مرجعیت علمی در علوم پزشکی</a:t>
            </a:r>
            <a:endParaRPr lang="en-US" dirty="0">
              <a:cs typeface="B Titr" pitchFamily="2" charset="-78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42852"/>
            <a:ext cx="1571604" cy="997884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B4047-FEE5-4BAE-A8A2-146F72FAC073}" type="slidenum">
              <a:rPr lang="fa-IR" smtClean="0"/>
              <a:pPr/>
              <a:t>9</a:t>
            </a:fld>
            <a:endParaRPr lang="fa-IR"/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549403"/>
              </p:ext>
            </p:extLst>
          </p:nvPr>
        </p:nvGraphicFramePr>
        <p:xfrm>
          <a:off x="395536" y="1700808"/>
          <a:ext cx="8601686" cy="355286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428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955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1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611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46113">
                  <a:extLst>
                    <a:ext uri="{9D8B030D-6E8A-4147-A177-3AD203B41FA5}">
                      <a16:colId xmlns:a16="http://schemas.microsoft.com/office/drawing/2014/main" xmlns="" val="3925981459"/>
                    </a:ext>
                  </a:extLst>
                </a:gridCol>
              </a:tblGrid>
              <a:tr h="39350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هدف اختصاصی</a:t>
                      </a:r>
                      <a:r>
                        <a:rPr lang="en-US" sz="1800" dirty="0" smtClean="0">
                          <a:effectLst/>
                          <a:cs typeface="B Titr" panose="00000700000000000000" pitchFamily="2" charset="-78"/>
                        </a:rPr>
                        <a:t>(o3) </a:t>
                      </a:r>
                      <a:r>
                        <a:rPr lang="fa-IR" sz="1800" dirty="0" smtClean="0">
                          <a:effectLst/>
                          <a:cs typeface="B Titr" panose="00000700000000000000" pitchFamily="2" charset="-78"/>
                        </a:rPr>
                        <a:t>:تقویت ظرفیت های نهادهای آموزشی در جهت کسب مرجعیت علمی در حیطه های اولویت دار </a:t>
                      </a:r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/>
                          <a:cs typeface="B Titr" panose="00000700000000000000" pitchFamily="2" charset="-78"/>
                        </a:rPr>
                        <a:t>-ادامه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66502" marR="6650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700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شرح فعالیت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مسئول اجرا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شاخص پایش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مستندات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85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دومین جشنواره ملی رسانه در حوزه ایمنی و بهداشت حرفه ای در سال 1401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برگزاری جشنواره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سایت جشنواره_آثار برگزیده_گزارش برگزاری جشنواره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894508584"/>
                  </a:ext>
                </a:extLst>
              </a:tr>
              <a:tr h="3685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کسب گواهی ها و استاندارد های آزمایشگاهی برای آزمایشگاههای و تجهیزات دستگاهی برای افزایش کارآیی رقابت پذیری پژوهشی یا ارتباط برون سازمانی و صنایع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بهداشت حرفه ای 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تعداد گواهی 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گواهی  یا مجوز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2845783173"/>
                  </a:ext>
                </a:extLst>
              </a:tr>
              <a:tr h="3685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latin typeface="Calibri"/>
                          <a:ea typeface="Calibri"/>
                          <a:cs typeface="B Nazanin" pitchFamily="2" charset="-78"/>
                        </a:rPr>
                        <a:t>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/>
                    </a:p>
                  </a:txBody>
                  <a:tcPr marL="66502" marR="66502" marT="0" marB="0" anchor="ctr"/>
                </a:tc>
                <a:tc>
                  <a:txBody>
                    <a:bodyPr/>
                    <a:lstStyle/>
                    <a:p>
                      <a:endParaRPr lang="fa-IR" dirty="0"/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493933288"/>
                  </a:ext>
                </a:extLst>
              </a:tr>
              <a:tr h="53415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200" b="0" dirty="0" smtClean="0">
                          <a:effectLst/>
                          <a:cs typeface="B Nazanin" panose="00000400000000000000" pitchFamily="2" charset="-78"/>
                        </a:rPr>
                        <a:t>توضیحات:</a:t>
                      </a:r>
                      <a:endParaRPr lang="en-US" sz="12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Nazanin" pitchFamily="2" charset="-78"/>
                      </a:endParaRPr>
                    </a:p>
                  </a:txBody>
                  <a:tcPr marL="66502" marR="66502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30804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4288</TotalTime>
  <Words>5891</Words>
  <Application>Microsoft Office PowerPoint</Application>
  <PresentationFormat>On-screen Show (4:3)</PresentationFormat>
  <Paragraphs>1141</Paragraphs>
  <Slides>52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Office Theme</vt:lpstr>
      <vt:lpstr>Retrospect</vt:lpstr>
      <vt:lpstr>PowerPoint Presentation</vt:lpstr>
      <vt:lpstr>PowerPoint Presentation</vt:lpstr>
      <vt:lpstr>آینده نگاری و ظرفیت سازی برای کسب مرجعیت علمی در علوم پزشکی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توسعه کارآفرینی در بستر دانشگاه های نسل سوم</vt:lpstr>
      <vt:lpstr>PowerPoint Presentation</vt:lpstr>
      <vt:lpstr>PowerPoint Presentation</vt:lpstr>
      <vt:lpstr>PowerPoint Presentation</vt:lpstr>
      <vt:lpstr>PowerPoint Presentation</vt:lpstr>
      <vt:lpstr>آموزش پاسخگو و عدالت محور</vt:lpstr>
      <vt:lpstr>PowerPoint Presentation</vt:lpstr>
      <vt:lpstr>PowerPoint Presentation</vt:lpstr>
      <vt:lpstr>PowerPoint Presentation</vt:lpstr>
      <vt:lpstr>PowerPoint Presentation</vt:lpstr>
      <vt:lpstr>توسعه راهبردی، هدفمند و ماموریت گرای برنامه های آموزش عالی سلامت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ماموریت گرایی و ارتقای توانمندی دانشگاهها  در بستر آمایش سرزمینی</vt:lpstr>
      <vt:lpstr>PowerPoint Presentation</vt:lpstr>
      <vt:lpstr>PowerPoint Presentation</vt:lpstr>
      <vt:lpstr>اعتلای اخلاق حرفه ای</vt:lpstr>
      <vt:lpstr>PowerPoint Presentation</vt:lpstr>
      <vt:lpstr>PowerPoint Presentation</vt:lpstr>
      <vt:lpstr>بین المللی سازی آموزش علوم پزشکی</vt:lpstr>
      <vt:lpstr>PowerPoint Presentation</vt:lpstr>
      <vt:lpstr>PowerPoint Presentation</vt:lpstr>
      <vt:lpstr>PowerPoint Presentation</vt:lpstr>
      <vt:lpstr>توسعه آموزش مجازی  در علوم پزشکی</vt:lpstr>
      <vt:lpstr>PowerPoint Presentation</vt:lpstr>
      <vt:lpstr>PowerPoint Presentation</vt:lpstr>
      <vt:lpstr>PowerPoint Presentation</vt:lpstr>
      <vt:lpstr>ارتقاء نظام ارزیابی و آزمون های علوم پزشکی</vt:lpstr>
      <vt:lpstr>PowerPoint Presentation</vt:lpstr>
      <vt:lpstr>توسعه و ارتقاء زیر ساخت های آموزشی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Azad</dc:creator>
  <cp:lastModifiedBy>fcc</cp:lastModifiedBy>
  <cp:revision>589</cp:revision>
  <dcterms:created xsi:type="dcterms:W3CDTF">2017-08-05T05:45:12Z</dcterms:created>
  <dcterms:modified xsi:type="dcterms:W3CDTF">2023-09-18T09:48:40Z</dcterms:modified>
</cp:coreProperties>
</file>