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55"/>
  </p:notesMasterIdLst>
  <p:sldIdLst>
    <p:sldId id="258" r:id="rId3"/>
    <p:sldId id="386" r:id="rId4"/>
    <p:sldId id="401" r:id="rId5"/>
    <p:sldId id="257" r:id="rId6"/>
    <p:sldId id="413" r:id="rId7"/>
    <p:sldId id="345" r:id="rId8"/>
    <p:sldId id="415" r:id="rId9"/>
    <p:sldId id="416" r:id="rId10"/>
    <p:sldId id="344" r:id="rId11"/>
    <p:sldId id="419" r:id="rId12"/>
    <p:sldId id="346" r:id="rId13"/>
    <p:sldId id="420" r:id="rId14"/>
    <p:sldId id="343" r:id="rId15"/>
    <p:sldId id="400" r:id="rId16"/>
    <p:sldId id="347" r:id="rId17"/>
    <p:sldId id="348" r:id="rId18"/>
    <p:sldId id="423" r:id="rId19"/>
    <p:sldId id="349" r:id="rId20"/>
    <p:sldId id="402" r:id="rId21"/>
    <p:sldId id="352" r:id="rId22"/>
    <p:sldId id="425" r:id="rId23"/>
    <p:sldId id="428" r:id="rId24"/>
    <p:sldId id="355" r:id="rId25"/>
    <p:sldId id="403" r:id="rId26"/>
    <p:sldId id="356" r:id="rId27"/>
    <p:sldId id="430" r:id="rId28"/>
    <p:sldId id="358" r:id="rId29"/>
    <p:sldId id="372" r:id="rId30"/>
    <p:sldId id="432" r:id="rId31"/>
    <p:sldId id="435" r:id="rId32"/>
    <p:sldId id="359" r:id="rId33"/>
    <p:sldId id="404" r:id="rId34"/>
    <p:sldId id="360" r:id="rId35"/>
    <p:sldId id="436" r:id="rId36"/>
    <p:sldId id="406" r:id="rId37"/>
    <p:sldId id="361" r:id="rId38"/>
    <p:sldId id="362" r:id="rId39"/>
    <p:sldId id="407" r:id="rId40"/>
    <p:sldId id="364" r:id="rId41"/>
    <p:sldId id="437" r:id="rId42"/>
    <p:sldId id="365" r:id="rId43"/>
    <p:sldId id="408" r:id="rId44"/>
    <p:sldId id="366" r:id="rId45"/>
    <p:sldId id="438" r:id="rId46"/>
    <p:sldId id="367" r:id="rId47"/>
    <p:sldId id="411" r:id="rId48"/>
    <p:sldId id="368" r:id="rId49"/>
    <p:sldId id="412" r:id="rId50"/>
    <p:sldId id="370" r:id="rId51"/>
    <p:sldId id="441" r:id="rId52"/>
    <p:sldId id="371" r:id="rId53"/>
    <p:sldId id="443" r:id="rId5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50" autoAdjust="0"/>
    <p:restoredTop sz="94638" autoAdjust="0"/>
  </p:normalViewPr>
  <p:slideViewPr>
    <p:cSldViewPr>
      <p:cViewPr>
        <p:scale>
          <a:sx n="75" d="100"/>
          <a:sy n="75" d="100"/>
        </p:scale>
        <p:origin x="-122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97E9E0-0868-4A52-9AAC-B1BFDFBC3D42}" type="datetimeFigureOut">
              <a:rPr lang="fa-IR" smtClean="0"/>
              <a:pPr/>
              <a:t>03/04/1445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127334-1741-4826-996B-58A64673D4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5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4C1F0-D1BC-47DE-B8C9-5123A8025137}" type="slidenum">
              <a:rPr lang="ar-SA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2CA30B37-774B-4B70-BBF6-23D66D1648A6}" type="datetime8">
              <a:rPr lang="fa-IR">
                <a:solidFill>
                  <a:prstClr val="black"/>
                </a:solidFill>
              </a:rPr>
              <a:pPr/>
              <a:t>سپتامبر 18، 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6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>
                <a:srgbClr val="4F81BD"/>
              </a:buClr>
            </a:pPr>
            <a:fld id="{1994CE1C-5631-4596-9288-BD2ADA3C0509}" type="slidenum">
              <a:rPr lang="en-US">
                <a:solidFill>
                  <a:srgbClr val="000000"/>
                </a:solidFill>
              </a:rPr>
              <a:pPr>
                <a:buClr>
                  <a:srgbClr val="4F81BD"/>
                </a:buClr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136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FE53625C-E4C1-4884-BFBA-423A9F898C5D}" type="datetime8">
              <a:rPr lang="fa-IR">
                <a:solidFill>
                  <a:prstClr val="black"/>
                </a:solidFill>
              </a:rPr>
              <a:pPr/>
              <a:t>سپتامبر 18، 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7334-1741-4826-996B-58A64673D411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884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7334-1741-4826-996B-58A64673D411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91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7334-1741-4826-996B-58A64673D411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996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7334-1741-4826-996B-58A64673D411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065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7334-1741-4826-996B-58A64673D411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49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9DE8-038E-49C7-AA71-506C8ED83B2D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0DF-AEC6-4AA7-8D9F-1E4E760CC632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452-E3C6-409F-AB75-7AF05C481AE7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B4603F3-A906-471F-B603-1B7A2E2B4B45}" type="datetime8">
              <a:rPr lang="fa-IR" smtClean="0"/>
              <a:t>سپتامبر 18، 23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D8B6DD1-3C90-4F66-9B47-DA790DF87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9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226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5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707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3860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820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49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5510-0178-4D36-84D7-62D61B8FD5D9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233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13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60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961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F2D7-B83D-4C4F-BE1A-9A4CC6AC627E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2E12-9530-462B-85DB-D580617B549B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5148-ADC9-43DE-B8AA-BADBF67D3FAB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63B7-21EF-42E9-A3D3-D8C0E89AD51C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3E1B-7AA3-4CA6-B4E2-BCA27A392ED3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A856-7D8A-469F-BDA5-F189C06581F7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17DF-F0CC-42D8-BAF9-5CC3E8BFB3D9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F083-25E1-44B7-850F-BA63A2BE9C3A}" type="datetime8">
              <a:rPr lang="fa-IR" smtClean="0"/>
              <a:t>سپتامبر 18، 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4047-FEE5-4BAE-A8A2-146F72FAC07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ld"/>
  </p:transition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8C9820A-575E-4EE9-8907-9B5969D59F1A}" type="datetimeFigureOut">
              <a:rPr lang="fa-IR" smtClean="0"/>
              <a:t>03/04/1445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9E6FDA1-EA62-42A3-A7DD-C20A798890F2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1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3402D-FC4C-494F-BE16-0871C2F1049C}" type="slidenum">
              <a:rPr 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" y="19665"/>
            <a:ext cx="9119479" cy="683833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761278"/>
              </p:ext>
            </p:extLst>
          </p:nvPr>
        </p:nvGraphicFramePr>
        <p:xfrm>
          <a:off x="251521" y="1412777"/>
          <a:ext cx="8587363" cy="29713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31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8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4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6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06557">
                  <a:extLst>
                    <a:ext uri="{9D8B030D-6E8A-4147-A177-3AD203B41FA5}">
                      <a16:colId xmlns:a16="http://schemas.microsoft.com/office/drawing/2014/main" xmlns="" val="1002711762"/>
                    </a:ext>
                  </a:extLst>
                </a:gridCol>
              </a:tblGrid>
              <a:tr h="449397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(O4)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:حمایت از تحقیقات راهبردی و ترجمان دانش در حوزه آموزش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1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محتوای آموزشی با توجه به نیازهای روز جامعه و مناسبت های مختلف (هفته سلامت، روز جهانی سل و ...)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بهداشت عمومی،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ی حداقل 2 محتوای آموزشی</a:t>
                      </a:r>
                      <a:endParaRPr lang="en-US" sz="1400" kern="1200" baseline="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2286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محتوای تهیه شده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0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9118653"/>
                  </a:ext>
                </a:extLst>
              </a:tr>
              <a:tr h="192961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8864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20688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(G1)</a:t>
            </a:r>
            <a:r>
              <a:rPr lang="fa-IR" dirty="0" smtClean="0">
                <a:cs typeface="B Titr" pitchFamily="2" charset="-78"/>
              </a:rPr>
              <a:t> 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505124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685648"/>
              </p:ext>
            </p:extLst>
          </p:nvPr>
        </p:nvGraphicFramePr>
        <p:xfrm>
          <a:off x="297120" y="1410684"/>
          <a:ext cx="8741113" cy="39477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7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36246">
                  <a:extLst>
                    <a:ext uri="{9D8B030D-6E8A-4147-A177-3AD203B41FA5}">
                      <a16:colId xmlns:a16="http://schemas.microsoft.com/office/drawing/2014/main" xmlns="" val="1002711762"/>
                    </a:ext>
                  </a:extLst>
                </a:gridCol>
              </a:tblGrid>
              <a:tr h="484969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(O4)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:حمایت از تحقیقات راهبردی و ترجمان دانش در حوزه آموزش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 - 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5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تکمیل ظرفیتهای آموزشی و پژوهشی دانشکده از طریق تجهیز و بروزرسانی وسایل و جذب اعضای  هیئت علمی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بیولوژی، اپیدمیولوژی، ارتقاء سلامت، ارگونومی، بهداشت عمومی، بیولوژی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مجوز خرید تجهیزات و جذب نیرو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16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14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کلیپهای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آموزشی </a:t>
                      </a: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توسط دانشجویان و اساتید محترم گروه مستخرج از پایان نامه و طرح های پژوهشی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کلیپ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لوح فشرده کلیپ ها</a:t>
                      </a:r>
                    </a:p>
                    <a:p>
                      <a:pPr algn="ctr"/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04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ترجمان دانش مستخرج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از پایان نامه و بارگذاری در وب سایت و ترجمان دانش کسب شده از طریق رسانه های مجازی و سایت دانشکده و دانشگاه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گروههای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آموزشی 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پایان نامه ها و ترجمان دانش تهیه شده/ تعداد اطلاع رسانی ها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چک لیست/ نسخه بارگزاری در وب سایت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4698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8864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20688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(G1)</a:t>
            </a:r>
            <a:r>
              <a:rPr lang="fa-IR" dirty="0" smtClean="0">
                <a:cs typeface="B Titr" pitchFamily="2" charset="-78"/>
              </a:rPr>
              <a:t> 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70856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95620"/>
              </p:ext>
            </p:extLst>
          </p:nvPr>
        </p:nvGraphicFramePr>
        <p:xfrm>
          <a:off x="34329" y="1410684"/>
          <a:ext cx="9003904" cy="31202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7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99037">
                  <a:extLst>
                    <a:ext uri="{9D8B030D-6E8A-4147-A177-3AD203B41FA5}">
                      <a16:colId xmlns:a16="http://schemas.microsoft.com/office/drawing/2014/main" xmlns="" val="1002711762"/>
                    </a:ext>
                  </a:extLst>
                </a:gridCol>
              </a:tblGrid>
              <a:tr h="484969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(O4)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:حمایت از تحقیقات راهبردی و ترجمان دانش در حوزه آموزش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 - 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9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چاپ و انتشار اخبار فعالیتهای آموزشی و پژوهشی گروه در قالب خبرنامه های دوره ای ، وب سایت و دیگر شبکه های اجتماعی برای گروه های هدف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گروههای آموزشی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خبرنامه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خبرنامه و وب سایت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3927129"/>
                  </a:ext>
                </a:extLst>
              </a:tr>
              <a:tr h="9209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اطلاع‏رسانی و معرفی قابلیت‏های علمی-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پژوهشی و اجرایی دانشکده به صنایع و سازمان 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 و بهداشت حرفه ای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 مورد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</a:t>
                      </a:r>
                      <a:r>
                        <a:rPr lang="fa-IR" sz="16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انجام شده، ارسال پوستر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11514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8864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20688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(G1)</a:t>
            </a:r>
            <a:r>
              <a:rPr lang="fa-IR" dirty="0" smtClean="0">
                <a:cs typeface="B Titr" pitchFamily="2" charset="-78"/>
              </a:rPr>
              <a:t> 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384750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92471"/>
              </p:ext>
            </p:extLst>
          </p:nvPr>
        </p:nvGraphicFramePr>
        <p:xfrm>
          <a:off x="323528" y="1554542"/>
          <a:ext cx="8568952" cy="40290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0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7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7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38706">
                  <a:extLst>
                    <a:ext uri="{9D8B030D-6E8A-4147-A177-3AD203B41FA5}">
                      <a16:colId xmlns:a16="http://schemas.microsoft.com/office/drawing/2014/main" xmlns="" val="3527315922"/>
                    </a:ext>
                  </a:extLst>
                </a:gridCol>
              </a:tblGrid>
              <a:tr h="37226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:(O5) 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توسعه سرمایه انسانی و ارتقای نقش آموزشی اعضای هیات علمی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2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نیازسنجی، بررسی و بازنگری و توسعه چارت تشکیلاتی گروه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بیولوژی، اپیدمیولوژی، بهداشت عمومی، 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سلامت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 مورد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صورتجلسه گروه، مکاتبات اداری انجام شده 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93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تامین 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جذب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نیروی کارشناس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هیات علمی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بیولوژی، اپیدمیولوژی، ارتقاء سلامت، ارگونومی، بهداشت عمومی،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نیرو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3333384"/>
                  </a:ext>
                </a:extLst>
              </a:tr>
              <a:tr h="62979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ارزیابی عملکرد اعضای هیئت علمی در آموزش دروس نظری، عملی و کارآموزی و ارائه بازخوردهای لازم به منظور ارتقاء آنها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ای/ ارتقا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سلامت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ارزیابی ها و مکاتبات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ها و ارزشیابی و باز خوردها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2826105"/>
                  </a:ext>
                </a:extLst>
              </a:tr>
              <a:tr h="405973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8572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781214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(G1)</a:t>
            </a:r>
            <a:r>
              <a:rPr lang="fa-IR" dirty="0" smtClean="0">
                <a:cs typeface="B Titr" pitchFamily="2" charset="-78"/>
              </a:rPr>
              <a:t> 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25564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rmAutofit/>
          </a:bodyPr>
          <a:lstStyle/>
          <a:p>
            <a:r>
              <a:rPr lang="fa-IR" sz="3300" dirty="0">
                <a:solidFill>
                  <a:schemeClr val="accent2">
                    <a:lumMod val="60000"/>
                    <a:lumOff val="40000"/>
                  </a:schemeClr>
                </a:solidFill>
                <a:cs typeface="B Titr" pitchFamily="2" charset="-78"/>
              </a:rPr>
              <a:t>توسعه کارآفرینی در بستر دانشگاه های نسل سوم</a:t>
            </a:r>
            <a:endParaRPr lang="fa-IR" sz="3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72473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7764" y="2785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004" y="436353"/>
            <a:ext cx="5786478" cy="410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 smtClean="0">
                <a:cs typeface="B Titr" pitchFamily="2" charset="-78"/>
              </a:rPr>
              <a:t>هدف کلی</a:t>
            </a:r>
            <a:r>
              <a:rPr lang="en-US" dirty="0" smtClean="0">
                <a:cs typeface="B Titr" pitchFamily="2" charset="-78"/>
              </a:rPr>
              <a:t>: </a:t>
            </a:r>
            <a:r>
              <a:rPr lang="en-US" dirty="0">
                <a:cs typeface="B Titr" pitchFamily="2" charset="-78"/>
              </a:rPr>
              <a:t>(</a:t>
            </a:r>
            <a:r>
              <a:rPr lang="en-US" dirty="0" smtClean="0">
                <a:cs typeface="B Titr" pitchFamily="2" charset="-78"/>
              </a:rPr>
              <a:t>G2)</a:t>
            </a:r>
            <a:r>
              <a:rPr lang="fa-IR" dirty="0" smtClean="0">
                <a:cs typeface="B Titr" pitchFamily="2" charset="-78"/>
              </a:rPr>
              <a:t>توسعه کارآفرینی در بستر دانشگاه های نسل سوم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2063"/>
              </p:ext>
            </p:extLst>
          </p:nvPr>
        </p:nvGraphicFramePr>
        <p:xfrm>
          <a:off x="89756" y="1244989"/>
          <a:ext cx="8964487" cy="530431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78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4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1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18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28196">
                  <a:extLst>
                    <a:ext uri="{9D8B030D-6E8A-4147-A177-3AD203B41FA5}">
                      <a16:colId xmlns:a16="http://schemas.microsoft.com/office/drawing/2014/main" xmlns="" val="1971718034"/>
                    </a:ext>
                  </a:extLst>
                </a:gridCol>
              </a:tblGrid>
              <a:tr h="751273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 (O1) </a:t>
                      </a:r>
                      <a:r>
                        <a:rPr lang="ar-SA" sz="1800" kern="1200" dirty="0" smtClean="0">
                          <a:effectLst/>
                          <a:cs typeface="B Titr" panose="00000700000000000000" pitchFamily="2" charset="-78"/>
                        </a:rPr>
                        <a:t>بازبینی و بازنگری ساختار و عملکرد دانشگاه های علوم پزشکی براساس نقشه راه  گذار به دانشگاه های نسل سوم و چهارم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7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کارگاه های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آموزشی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اپیدمیولوژی، بیولوژی،  بهداشت عمومی، بهداشت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حرفه ای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حداقل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2 کارگاه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 و اطلاع رسانی های صورت گرفته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32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4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نیازسنجی آموزشی-تحقیقاتی صنایع و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سازمانها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سلامت، ارگونومی، بیولوژی، بهداشت عمومی، اپیدمیولوژی،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درصد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1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30 درصدی گرنت های تحقیقاتی برون سازمانی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گروههای آموزشی </a:t>
                      </a:r>
                      <a:endParaRPr lang="fa-IR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میزان  گرنت دریافتی به  ریال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قرارداد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دعوت از حداقل 2 نفر از افراد و  شرکتهای کارآفرین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جهت </a:t>
                      </a: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ارائه تجارب به دانشجویان و اعضاء هیئت علمی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ارگونومی، بیولوژی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نفرساعت مشاوره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گواهی حضور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4216698"/>
                  </a:ext>
                </a:extLst>
              </a:tr>
              <a:tr h="2921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گذراندن بخشی از کارآموزی دانشجویان کارشناسی در مراکز رشد، کارخانجات صنایع غذایی و ...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عمومی،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</a:t>
                      </a:r>
                      <a:endParaRPr lang="fa-IR" sz="14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کارآموزی/ تهیه ی چک لیست ارزیابی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 و برنامه های اجرا شده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مراکز 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xmlns="" val="1056141526"/>
                  </a:ext>
                </a:extLst>
              </a:tr>
              <a:tr h="47998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توضیحات:</a:t>
                      </a:r>
                      <a:endParaRPr lang="en-US" sz="12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9571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34733"/>
              </p:ext>
            </p:extLst>
          </p:nvPr>
        </p:nvGraphicFramePr>
        <p:xfrm>
          <a:off x="249019" y="896269"/>
          <a:ext cx="8894981" cy="55219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1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1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9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12471">
                  <a:extLst>
                    <a:ext uri="{9D8B030D-6E8A-4147-A177-3AD203B41FA5}">
                      <a16:colId xmlns:a16="http://schemas.microsoft.com/office/drawing/2014/main" xmlns="" val="294029929"/>
                    </a:ext>
                  </a:extLst>
                </a:gridCol>
              </a:tblGrid>
              <a:tr h="549931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:(O2)</a:t>
                      </a:r>
                      <a:r>
                        <a:rPr lang="fa-IR" sz="1800" baseline="0" dirty="0" smtClean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ar-SA" sz="1800" kern="1200" dirty="0" smtClean="0">
                          <a:effectLst/>
                          <a:cs typeface="B Titr" panose="00000700000000000000" pitchFamily="2" charset="-78"/>
                        </a:rPr>
                        <a:t>کارآفرینی و خلق ثروت دانش بنیان در دانشگاه های علوم پزشکی در قالب نظام نوآوری (ملی ـ منطقه ای)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6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3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اجرا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گسترش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طرح های پژوهشی/ پایان نامه ای و محصول محور در ارتباط با صنعت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بیولوژی، بهداشت عمومی، بهداشت حرفه ای، ارگونومی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اجرای حداقل 1 طرح پژوهشی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طرح تصویب شده توسط معاونت پژوهشی دانشگاه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326167"/>
                  </a:ext>
                </a:extLst>
              </a:tr>
              <a:tr h="6415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همکاری با معاونت بهداشتی و انجام پروژه مشارکت در راستای فرزند آوری</a:t>
                      </a:r>
                      <a:r>
                        <a:rPr lang="fa-IR" sz="14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( 2 جلسه)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جلسه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صورتجلسه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3532420"/>
                  </a:ext>
                </a:extLst>
              </a:tr>
              <a:tr h="6415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تقوبت و ارتقاء کیفیت بخش کارآفرینی در  برنامه کارآموزی دانشجویان کارشناسی  (بازدید و دعوت از شرکتهای موفق در زمینه ایمنی و بهداشت حرفه ای )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دانشجویان شرکت کننده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2825896"/>
                  </a:ext>
                </a:extLst>
              </a:tr>
              <a:tr h="6415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مشارکت دادن دانشجویان در طرح ها ارتباط با صنعت اعضای هیئت علمی گروه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دانشجویان مشارکت کننده در طرح ها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6753015"/>
                  </a:ext>
                </a:extLst>
              </a:tr>
              <a:tr h="6415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تاسیس یک شرکت دانش بنیان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تاسیس شرکت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مجوز تاسیس شرکت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3400187"/>
                  </a:ext>
                </a:extLst>
              </a:tr>
              <a:tr h="427724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توضیحات: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3790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50634"/>
            <a:ext cx="5786478" cy="4004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: </a:t>
            </a:r>
            <a:r>
              <a:rPr lang="en-US" dirty="0">
                <a:cs typeface="B Titr" pitchFamily="2" charset="-78"/>
              </a:rPr>
              <a:t>(</a:t>
            </a:r>
            <a:r>
              <a:rPr lang="en-US" dirty="0" smtClean="0">
                <a:cs typeface="B Titr" pitchFamily="2" charset="-78"/>
              </a:rPr>
              <a:t>G2)</a:t>
            </a:r>
            <a:r>
              <a:rPr lang="fa-IR" dirty="0" smtClean="0">
                <a:cs typeface="B Titr" pitchFamily="2" charset="-78"/>
              </a:rPr>
              <a:t> توسعه </a:t>
            </a:r>
            <a:r>
              <a:rPr lang="fa-IR" dirty="0">
                <a:cs typeface="B Titr" pitchFamily="2" charset="-78"/>
              </a:rPr>
              <a:t>کارآفرینی در بستر دانشگاه های نسل سوم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571604" cy="54984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99781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623398"/>
              </p:ext>
            </p:extLst>
          </p:nvPr>
        </p:nvGraphicFramePr>
        <p:xfrm>
          <a:off x="179510" y="1058953"/>
          <a:ext cx="8784977" cy="51063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4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0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38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87583">
                  <a:extLst>
                    <a:ext uri="{9D8B030D-6E8A-4147-A177-3AD203B41FA5}">
                      <a16:colId xmlns:a16="http://schemas.microsoft.com/office/drawing/2014/main" xmlns="" val="294029929"/>
                    </a:ext>
                  </a:extLst>
                </a:gridCol>
              </a:tblGrid>
              <a:tr h="665347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:(O2)</a:t>
                      </a:r>
                      <a:r>
                        <a:rPr lang="fa-IR" sz="1800" baseline="0" dirty="0" smtClean="0"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ar-SA" sz="1800" kern="1200" dirty="0" smtClean="0">
                          <a:effectLst/>
                          <a:cs typeface="B Titr" panose="00000700000000000000" pitchFamily="2" charset="-78"/>
                        </a:rPr>
                        <a:t>کارآفرینی و خلق ثروت دانش بنیان در دانشگاه های علوم پزشکی در قالب نظام نوآوری (ملی ـ منطقه ای)</a:t>
                      </a:r>
                      <a:r>
                        <a:rPr lang="fa-IR" sz="1800" kern="1200" dirty="0" smtClean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- 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6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توسعه طرح های شهید احمدی روشن به منظور توانمند سازی 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مشارکت دانشجویان مستعد برای حل مسائل کشور در حوزه ایمنی و بهداشت حرفه ای (بنیاد ملی نخبگان)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طرح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قرارداد طرح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8538002"/>
                  </a:ext>
                </a:extLst>
              </a:tr>
              <a:tr h="1127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ارائه درس "مدیریت کسب و کار در بهداشت حرفه ای وایمنی کار"  در برنامه جدید مقطع کارشناسی ارشد بشته ای مهندسی بهداشت حرفه ای و ایمنی کار و مدیریت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HSE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ارائه درس مدیریت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برنامه درس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9944198"/>
                  </a:ext>
                </a:extLst>
              </a:tr>
              <a:tr h="11276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کارگاه های حوزه فناوری سلامت  (شامل کارگاه آموزشی خلاقیت و نوآوری، ثبت اختراع و ...)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عمومی، بیولوژی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حداقل 2 یا 3 کارگاه 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برنامه ی کارگاه های اجرا شده </a:t>
                      </a: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477086007"/>
                  </a:ext>
                </a:extLst>
              </a:tr>
              <a:tr h="517492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توضیحات: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13738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901" y="607203"/>
            <a:ext cx="5786478" cy="4004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: </a:t>
            </a:r>
            <a:r>
              <a:rPr lang="en-US" dirty="0">
                <a:cs typeface="B Titr" pitchFamily="2" charset="-78"/>
              </a:rPr>
              <a:t>(</a:t>
            </a:r>
            <a:r>
              <a:rPr lang="en-US" dirty="0" smtClean="0">
                <a:cs typeface="B Titr" pitchFamily="2" charset="-78"/>
              </a:rPr>
              <a:t>G2)</a:t>
            </a:r>
            <a:r>
              <a:rPr lang="fa-IR" dirty="0" smtClean="0">
                <a:cs typeface="B Titr" pitchFamily="2" charset="-78"/>
              </a:rPr>
              <a:t> توسعه </a:t>
            </a:r>
            <a:r>
              <a:rPr lang="fa-IR" dirty="0">
                <a:cs typeface="B Titr" pitchFamily="2" charset="-78"/>
              </a:rPr>
              <a:t>کارآفرینی در بستر دانشگاه های نسل سوم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800864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36653"/>
              </p:ext>
            </p:extLst>
          </p:nvPr>
        </p:nvGraphicFramePr>
        <p:xfrm>
          <a:off x="1187624" y="1998924"/>
          <a:ext cx="7678058" cy="294169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4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1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37144">
                  <a:extLst>
                    <a:ext uri="{9D8B030D-6E8A-4147-A177-3AD203B41FA5}">
                      <a16:colId xmlns:a16="http://schemas.microsoft.com/office/drawing/2014/main" xmlns="" val="2429511450"/>
                    </a:ext>
                  </a:extLst>
                </a:gridCol>
              </a:tblGrid>
              <a:tr h="48980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هدف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O3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: </a:t>
                      </a:r>
                      <a:r>
                        <a:rPr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طراحی و استقرار نظام تامین و تخصیص مالی پایدار، عدالت محور و غیر بودجه ای آموزش عالی سلامت در راستای تحقق دانشگاههای هزاره سوم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2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شرح فعالیت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مسئول اجرا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شاخص پایش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معرفی طرح های فناورانه و دارای نوآوری به صنایع جهت حمایت مالی 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بیولوژی، بهداشت حرفه ای و ارگونومی 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مورد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پروپوزال</a:t>
                      </a: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و عقد قرارداد طرح</a:t>
                      </a:r>
                      <a:endParaRPr lang="fa-IR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158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395372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تغذیه و علوم غذایی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1300314"/>
            <a:ext cx="5786478" cy="4004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 smtClean="0">
                <a:cs typeface="B Titr" pitchFamily="2" charset="-78"/>
              </a:rPr>
              <a:t>هدف کلی</a:t>
            </a:r>
            <a:r>
              <a:rPr lang="en-US" dirty="0">
                <a:cs typeface="B Titr" pitchFamily="2" charset="-78"/>
              </a:rPr>
              <a:t>: (</a:t>
            </a:r>
            <a:r>
              <a:rPr lang="en-US" dirty="0" smtClean="0">
                <a:cs typeface="B Titr" pitchFamily="2" charset="-78"/>
              </a:rPr>
              <a:t>G2) </a:t>
            </a:r>
            <a:r>
              <a:rPr lang="fa-IR" dirty="0" smtClean="0">
                <a:cs typeface="B Titr" pitchFamily="2" charset="-78"/>
              </a:rPr>
              <a:t>توسعه کارآفرینی در بستر دانشگاه های نسل سوم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131052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chemeClr val="accent4">
                    <a:lumMod val="60000"/>
                    <a:lumOff val="40000"/>
                  </a:schemeClr>
                </a:solidFill>
                <a:cs typeface="B Titr" pitchFamily="2" charset="-78"/>
              </a:rPr>
              <a:t>آموزش پاسخگو و عدالت محور</a:t>
            </a:r>
            <a:endParaRPr lang="en-US" sz="3300" dirty="0">
              <a:solidFill>
                <a:schemeClr val="accent4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74726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dirty="0" smtClean="0">
              <a:cs typeface="B Lotus" pitchFamily="2" charset="-78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B882E4EA-A33C-478F-81B2-2A26585400DC}" type="slidenum">
              <a:rPr lang="en-US" smtClean="0"/>
              <a:pPr fontAlgn="base">
                <a:spcAft>
                  <a:spcPct val="0"/>
                </a:spcAft>
              </a:pPr>
              <a:t>2</a:t>
            </a:fld>
            <a:endParaRPr lang="en-US" dirty="0" smtClean="0"/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 rot="19668283">
            <a:off x="1923297" y="4385503"/>
            <a:ext cx="49688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1402</a:t>
            </a:r>
            <a:endParaRPr kumimoji="1" lang="fa-IR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 rot="19731716">
            <a:off x="273150" y="2440586"/>
            <a:ext cx="4924426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fa-IR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برنامه عملیاتی تحول در آموزش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fa-I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دانشکده بهداشت</a:t>
            </a:r>
            <a:endParaRPr kumimoji="1" lang="fa-IR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" pitchFamily="18" charset="0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46692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62393"/>
              </p:ext>
            </p:extLst>
          </p:nvPr>
        </p:nvGraphicFramePr>
        <p:xfrm>
          <a:off x="287522" y="1031452"/>
          <a:ext cx="8244918" cy="56379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0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42659">
                  <a:extLst>
                    <a:ext uri="{9D8B030D-6E8A-4147-A177-3AD203B41FA5}">
                      <a16:colId xmlns:a16="http://schemas.microsoft.com/office/drawing/2014/main" xmlns="" val="218575845"/>
                    </a:ext>
                  </a:extLst>
                </a:gridCol>
              </a:tblGrid>
              <a:tr h="790059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effectLst/>
                          <a:cs typeface="B Titr" panose="00000700000000000000" pitchFamily="2" charset="-78"/>
                        </a:rPr>
                        <a:t>هدف اختصاصی </a:t>
                      </a:r>
                      <a:r>
                        <a:rPr lang="en-US" sz="1400" dirty="0" smtClean="0">
                          <a:effectLst/>
                          <a:cs typeface="B Titr" panose="00000700000000000000" pitchFamily="2" charset="-78"/>
                        </a:rPr>
                        <a:t>:(O1)</a:t>
                      </a:r>
                      <a:r>
                        <a:rPr lang="fa-IR" sz="1400" dirty="0" smtClean="0">
                          <a:effectLst/>
                          <a:cs typeface="B Titr" panose="00000700000000000000" pitchFamily="2" charset="-78"/>
                        </a:rPr>
                        <a:t>شناسایي و ارزيابي نيازهاي آموزشی مبتنی بر نیازهای جامعه حال و آینده (بار بیماری ها، حوادث و ریسک فاکتورها)، فنآوری های مرتبط با پیشگیری، تشخیص، درمان پیشگیری در حوزه سلامت (مداخلات سلامت)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3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5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dirty="0" smtClean="0">
                          <a:effectLst/>
                          <a:cs typeface="B Nazanin" panose="00000400000000000000" pitchFamily="2" charset="-78"/>
                        </a:rPr>
                        <a:t>برگزاری جلسات هم اندیشی با دانشجویان</a:t>
                      </a:r>
                      <a:endParaRPr lang="fa-IR" sz="12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cs typeface="B Nazanin" panose="00000400000000000000" pitchFamily="2" charset="-78"/>
                        </a:rPr>
                        <a:t>،  اپیدمیولوژی ، ارتقاء سلامت، بهداشت عمومی؛ بهداشت حرفه ای، بیولوزی، ارگونومی</a:t>
                      </a:r>
                      <a:endParaRPr lang="fa-IR" sz="1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B Nazanin" panose="00000400000000000000" pitchFamily="2" charset="-78"/>
                        </a:rPr>
                        <a:t>برگزاری حداقل </a:t>
                      </a:r>
                      <a:r>
                        <a:rPr kumimoji="0" lang="fa-IR" sz="1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B Nazanin" panose="00000400000000000000" pitchFamily="2" charset="-78"/>
                        </a:rPr>
                        <a:t>2</a:t>
                      </a: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B Nazanin" panose="00000400000000000000" pitchFamily="2" charset="-78"/>
                        </a:rPr>
                        <a:t> جلسه در هر نیمسال تحصیلی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صورتجلسه گروه </a:t>
                      </a:r>
                      <a:endParaRPr lang="fa-IR" sz="1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5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05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dirty="0" smtClean="0">
                          <a:effectLst/>
                          <a:cs typeface="B Nazanin" panose="00000400000000000000" pitchFamily="2" charset="-78"/>
                        </a:rPr>
                        <a:t>بررسی کوریکولوم </a:t>
                      </a:r>
                      <a:endParaRPr lang="fa-IR" sz="1200" b="1" kern="1200" dirty="0" smtClean="0">
                        <a:solidFill>
                          <a:schemeClr val="dk1"/>
                        </a:solidFill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cs typeface="B Nazanin" panose="00000400000000000000" pitchFamily="2" charset="-78"/>
                        </a:rPr>
                        <a:t>،  اپیدمیولوژی بهداشت عمومی، بهداشت حرفه ای، بیولوژی</a:t>
                      </a:r>
                      <a:endParaRPr lang="fa-IR" sz="1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B Nazanin" panose="00000400000000000000" pitchFamily="2" charset="-78"/>
                        </a:rPr>
                        <a:t>تهیه ی طرح درس و سرفصل آموزشی برای مباحث تغییر داده شده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 smtClean="0">
                          <a:cs typeface="B Nazanin" panose="00000400000000000000" pitchFamily="2" charset="-78"/>
                        </a:rPr>
                        <a:t>مکاتبات</a:t>
                      </a:r>
                      <a:endParaRPr lang="fa-IR" sz="12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083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dirty="0" smtClean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05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رصد فعالیت های آموزشی و پژوهشی دانشجویان در راستای نیازهای جامعه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 اپیدمیولوژی بهداشت عمومی، بیولوزی</a:t>
                      </a:r>
                      <a:endParaRPr lang="fa-IR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نیازسنجی از دانشجویان و تهیه ی گزارش فعالیت ها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لیست فعالیت های صورت گرفته توسط دانشجویان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521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شناسایی نیازهای آموزشی گروههای هدف رشته از طریق برگزاری جلسات، نظرسنجی های الکترونیک و ... به منظور برنامه ریزی برای بازنگری برنامه های آموزشی و برگزاری کارگاههای توانمند سازی از طریق دفتر ارتباط با صنعت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ارگونومی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نظر سنجی های و تعداد جلسات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نظر سنجی های و  صورتجلسات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5537629"/>
                  </a:ext>
                </a:extLst>
              </a:tr>
              <a:tr h="8015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جلسات  مشترک با صنایع ، سازمانهاو سایر  ذینفعان به منظور شناسایی اولویت های جامعه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ای، ارگونومی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جلسات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صورتجلسات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451304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0" y="364244"/>
            <a:ext cx="5786478" cy="410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G3) </a:t>
            </a:r>
            <a:r>
              <a:rPr lang="fa-IR" dirty="0" smtClean="0">
                <a:cs typeface="B Titr" pitchFamily="2" charset="-78"/>
              </a:rPr>
              <a:t>:آموزش </a:t>
            </a:r>
            <a:r>
              <a:rPr lang="fa-IR" dirty="0">
                <a:cs typeface="B Titr" pitchFamily="2" charset="-78"/>
              </a:rPr>
              <a:t>پاسخگو و عدالت محور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806" y="142852"/>
            <a:ext cx="1206193" cy="76586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160605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727697"/>
              </p:ext>
            </p:extLst>
          </p:nvPr>
        </p:nvGraphicFramePr>
        <p:xfrm>
          <a:off x="287524" y="1083211"/>
          <a:ext cx="8568951" cy="45780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6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3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3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02296">
                  <a:extLst>
                    <a:ext uri="{9D8B030D-6E8A-4147-A177-3AD203B41FA5}">
                      <a16:colId xmlns:a16="http://schemas.microsoft.com/office/drawing/2014/main" xmlns="" val="218575845"/>
                    </a:ext>
                  </a:extLst>
                </a:gridCol>
              </a:tblGrid>
              <a:tr h="1018695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effectLst/>
                          <a:cs typeface="B Titr" panose="00000700000000000000" pitchFamily="2" charset="-78"/>
                        </a:rPr>
                        <a:t>هدف اختصاصی </a:t>
                      </a:r>
                      <a:r>
                        <a:rPr lang="en-US" sz="1600" dirty="0" smtClean="0">
                          <a:effectLst/>
                          <a:cs typeface="B Titr" panose="00000700000000000000" pitchFamily="2" charset="-78"/>
                        </a:rPr>
                        <a:t>:(O1)</a:t>
                      </a:r>
                      <a:r>
                        <a:rPr lang="fa-IR" sz="1600" dirty="0" smtClean="0">
                          <a:effectLst/>
                          <a:cs typeface="B Titr" panose="00000700000000000000" pitchFamily="2" charset="-78"/>
                        </a:rPr>
                        <a:t>شناسایي و ارزيابي نيازهاي آموزشی مبتنی بر نیازهای جامعه حال و آینده (بار بیماری ها، حوادث و ریسک فاکتورها)، فنآوری های مرتبط با پیشگیری، تشخیص، درمان پیشگیری در حوزه سلامت (مداخلات 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سلامت)</a:t>
                      </a:r>
                      <a:r>
                        <a:rPr lang="fa-IR" sz="1600" dirty="0" smtClean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- ادامه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1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95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اعمال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تغییراتی  </a:t>
                      </a: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برنامه کارآموزی دانشجویان کارشناسی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جهت </a:t>
                      </a: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مشارکت فعال در سطح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جامعه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اعمال تغییرات 15-10 درصدی در برنامه ها و 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Log Book 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کارآموزی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Log Book 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بازنگری شده</a:t>
                      </a:r>
                      <a:endParaRPr lang="en-US" sz="1400" kern="1200" baseline="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52148665"/>
                  </a:ext>
                </a:extLst>
              </a:tr>
              <a:tr h="9231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جلسات  مشترک با معاونتهای مختلف دانشگاه به منظور شناسایی اولویت های جامعه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اپیدمیولوژی، 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سلامت، ارگونومی بیولوزی، </a:t>
                      </a:r>
                      <a:endParaRPr lang="fa-IR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هر ماه 1 جلسه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صورت جلسه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13984661"/>
                  </a:ext>
                </a:extLst>
              </a:tr>
              <a:tr h="11295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fa-IR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بروز رسانی وب سایت فارسی </a:t>
                      </a: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 </a:t>
                      </a:r>
                      <a:r>
                        <a:rPr lang="fa-IR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قراگیری اخرین نسخه بازنگری کوریکولومها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گروههای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آموزشی 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وب سایت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95822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8864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620688"/>
            <a:ext cx="5786478" cy="410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G3) </a:t>
            </a:r>
            <a:r>
              <a:rPr lang="fa-IR" dirty="0" smtClean="0">
                <a:cs typeface="B Titr" pitchFamily="2" charset="-78"/>
              </a:rPr>
              <a:t>:آموزش </a:t>
            </a:r>
            <a:r>
              <a:rPr lang="fa-IR" dirty="0">
                <a:cs typeface="B Titr" pitchFamily="2" charset="-78"/>
              </a:rPr>
              <a:t>پاسخگو و عدالت محور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150929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25017"/>
              </p:ext>
            </p:extLst>
          </p:nvPr>
        </p:nvGraphicFramePr>
        <p:xfrm>
          <a:off x="251521" y="1087536"/>
          <a:ext cx="8712968" cy="55471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3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1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06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12675">
                  <a:extLst>
                    <a:ext uri="{9D8B030D-6E8A-4147-A177-3AD203B41FA5}">
                      <a16:colId xmlns:a16="http://schemas.microsoft.com/office/drawing/2014/main" xmlns="" val="3500666733"/>
                    </a:ext>
                  </a:extLst>
                </a:gridCol>
              </a:tblGrid>
              <a:tr h="121645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:(O2)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طراحي و استقرار نظام انگيزشي مناسب براي سياستگذاران، ذینفعان، اساتيد، دانشجويان، ارائه كنندگان خدمات به منظور تحقق هر چه بهتر پاسخگویي به نيازهاي واقعي جامعه و توجه به تعیین¬کننده¬های اجتماعی سلامت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9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</a:rPr>
                        <a:t>ردیف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0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جلسات گزارش پیشرفت/ دفاع  پایان نامه به صورت مجازی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اپیدمیولوژی، بهداشت عمومی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حداقل 5 جلسه در سال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فرم های مربوطه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9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در برنامه های صدا و سیما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دیگر رسانه های جمعی در خصوص پیشگیری از بیماری کویید-19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اپیدمیولوژی، ارتقاء سلامت، بهداشت عمومی ارگونومی، بهداشت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حرفه ای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هر ماه یک جلسه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فیلم و کلیپ های موجود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0271937"/>
                  </a:ext>
                </a:extLst>
              </a:tr>
              <a:tr h="6139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جلسات ژورنال کلاب، سمینار به صورت مجازی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اپیدمیولوژی، بهداشت عمومی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هر 6 ماه دانشجویان میبایست ارائه از روند پیشرفت کار داشته باشند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ماهانه ژورنال کلاب و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کارگاه عملی مرتبط با رشته 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جلسات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1917352"/>
                  </a:ext>
                </a:extLst>
              </a:tr>
              <a:tr h="6139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هفته سلامت با همکاری سازمانهای دیگر و ارائه خدمات به عموم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گروههای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آموزشی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مشاوره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تهیه گزارش،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عکس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9523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6064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214" y="692696"/>
            <a:ext cx="5786478" cy="410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(G3) </a:t>
            </a:r>
            <a:r>
              <a:rPr lang="fa-IR" dirty="0" smtClean="0">
                <a:cs typeface="B Titr" pitchFamily="2" charset="-78"/>
              </a:rPr>
              <a:t>:آموزش </a:t>
            </a:r>
            <a:r>
              <a:rPr lang="fa-IR" dirty="0">
                <a:cs typeface="B Titr" pitchFamily="2" charset="-78"/>
              </a:rPr>
              <a:t>پاسخگو و عدالت محور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77016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783660"/>
              </p:ext>
            </p:extLst>
          </p:nvPr>
        </p:nvGraphicFramePr>
        <p:xfrm>
          <a:off x="319969" y="1395247"/>
          <a:ext cx="8356487" cy="30863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6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9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46694">
                  <a:extLst>
                    <a:ext uri="{9D8B030D-6E8A-4147-A177-3AD203B41FA5}">
                      <a16:colId xmlns:a16="http://schemas.microsoft.com/office/drawing/2014/main" xmlns="" val="3500666733"/>
                    </a:ext>
                  </a:extLst>
                </a:gridCol>
              </a:tblGrid>
              <a:tr h="116909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:(O2)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طراحي و استقرار نظام انگيزشي مناسب براي سياستگذاران، ذینفعان، اساتيد، دانشجويان، ارائه كنندگان خدمات به منظور تحقق هر چه بهتر پاسخگویي به نيازهاي واقعي جامعه و توجه به تعیین¬کننده¬های اجتماعی سلامت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</a:rPr>
                        <a:t>ردیف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6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30 درصدی تحقیقات مساله محور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ارگونومی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پروپوزال های تصویب شده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پروپوزال ها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2779469"/>
                  </a:ext>
                </a:extLst>
              </a:tr>
              <a:tr h="6581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انتشار خبرنامه، راهنماها و منایع اطلاعاتی  برای آکاهی رسانی به جامع هدف در خصوص موضوعات مختلف ایمنی و سلامت شغلی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خبرنامه ها و راهنماها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فایل خبرنامه ها و راهنماها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3508963"/>
                  </a:ext>
                </a:extLst>
              </a:tr>
              <a:tr h="4387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پیگیر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انجام اقدامات مربوط به استقرار نظام مدیریت سلامت، ایمنی و محیط زیست در دانشکده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استقرار سیستم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کسب گواهی نامه استقرار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60585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6064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214" y="692696"/>
            <a:ext cx="5786478" cy="410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(G3) </a:t>
            </a:r>
            <a:r>
              <a:rPr lang="fa-IR" dirty="0" smtClean="0">
                <a:cs typeface="B Titr" pitchFamily="2" charset="-78"/>
              </a:rPr>
              <a:t>:آموزش </a:t>
            </a:r>
            <a:r>
              <a:rPr lang="fa-IR" dirty="0">
                <a:cs typeface="B Titr" pitchFamily="2" charset="-78"/>
              </a:rPr>
              <a:t>پاسخگو و عدالت محور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203308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توسعه راهبردی، هدفمند و ماموریت گرای برنامه های آموزش عالی سلامت</a:t>
            </a:r>
            <a:endParaRPr lang="en-US" sz="33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5542151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67210"/>
              </p:ext>
            </p:extLst>
          </p:nvPr>
        </p:nvGraphicFramePr>
        <p:xfrm>
          <a:off x="284193" y="1521572"/>
          <a:ext cx="8798042" cy="52717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5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5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91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90537">
                  <a:extLst>
                    <a:ext uri="{9D8B030D-6E8A-4147-A177-3AD203B41FA5}">
                      <a16:colId xmlns:a16="http://schemas.microsoft.com/office/drawing/2014/main" xmlns="" val="3380850392"/>
                    </a:ext>
                  </a:extLst>
                </a:gridCol>
              </a:tblGrid>
              <a:tr h="1240052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(O1)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 :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   </a:t>
                      </a:r>
                      <a:r>
                        <a:rPr lang="ar-SA" sz="1800" dirty="0" smtClean="0">
                          <a:effectLst/>
                          <a:cs typeface="B Titr" panose="00000700000000000000" pitchFamily="2" charset="-78"/>
                        </a:rPr>
                        <a:t>بازنگری و تدوين برنامه های آموزشی (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Curriculum</a:t>
                      </a:r>
                      <a:r>
                        <a:rPr lang="ar-SA" sz="1800" dirty="0" smtClean="0">
                          <a:effectLst/>
                          <a:cs typeface="B Titr" panose="00000700000000000000" pitchFamily="2" charset="-78"/>
                        </a:rPr>
                        <a:t>) در راستاي پاسخگوئي به نيازهاي ملی و منطقه ای، فنآوری های روز و مرزهای دانش (مرجعیت علمی) به تفكيك رشته و مقطع تحصيلي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8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بازنگری کوریکولوم رشته/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همکاری در تدوین کوریکولوم رشته های جدید در منطقه 5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ارتقاء سلامت،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 بیولوژی، بهداشت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 عمومی،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بازنگری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کوریکولوم بازنگری شده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برنامه های آموزشی مشترک با دانشگاه های کلان منطقه 5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، اپیدمیولوژی، ارتقاء سلامت، بهداشت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 عمومی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حداقل </a:t>
                      </a:r>
                      <a:r>
                        <a:rPr kumimoji="0" lang="fa-IR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برنامه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5435105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فرآیند دریافت و انتقال پیشنهادات اساتید، دانشجویان و فارغ التحصیلان  به بورد های آموزش بهداشت و ارتقا سلامت و سلامت سالمندی جهت بازنگری کوریکولوم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ارتقاء سلامت،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پیشنهادات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2035497"/>
                  </a:ext>
                </a:extLst>
              </a:tr>
              <a:tr h="52817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8735" y="111727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9975" y="641794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G4)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توسعه راهبردی، هدفمند و ماموریت گرای برنامه های آموزش عالی 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251682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748078"/>
              </p:ext>
            </p:extLst>
          </p:nvPr>
        </p:nvGraphicFramePr>
        <p:xfrm>
          <a:off x="251521" y="1296454"/>
          <a:ext cx="8587364" cy="55012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1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5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1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42872">
                  <a:extLst>
                    <a:ext uri="{9D8B030D-6E8A-4147-A177-3AD203B41FA5}">
                      <a16:colId xmlns:a16="http://schemas.microsoft.com/office/drawing/2014/main" xmlns="" val="3380850392"/>
                    </a:ext>
                  </a:extLst>
                </a:gridCol>
              </a:tblGrid>
              <a:tr h="1240052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400" dirty="0" smtClean="0">
                          <a:effectLst/>
                          <a:cs typeface="B Titr" panose="00000700000000000000" pitchFamily="2" charset="-78"/>
                        </a:rPr>
                        <a:t>(O1)</a:t>
                      </a:r>
                      <a:r>
                        <a:rPr lang="fa-IR" sz="1400" dirty="0" smtClean="0">
                          <a:effectLst/>
                          <a:cs typeface="B Titr" panose="00000700000000000000" pitchFamily="2" charset="-78"/>
                        </a:rPr>
                        <a:t> :</a:t>
                      </a:r>
                      <a:r>
                        <a:rPr lang="en-US" sz="1400" dirty="0" smtClean="0">
                          <a:effectLst/>
                          <a:cs typeface="B Titr" panose="00000700000000000000" pitchFamily="2" charset="-78"/>
                        </a:rPr>
                        <a:t>   </a:t>
                      </a:r>
                      <a:r>
                        <a:rPr lang="ar-SA" sz="1400" dirty="0" smtClean="0">
                          <a:effectLst/>
                          <a:cs typeface="B Titr" panose="00000700000000000000" pitchFamily="2" charset="-78"/>
                        </a:rPr>
                        <a:t>بازنگری و تدوين برنامه های آموزشی (</a:t>
                      </a:r>
                      <a:r>
                        <a:rPr lang="en-US" sz="1400" dirty="0" smtClean="0">
                          <a:effectLst/>
                          <a:cs typeface="B Titr" panose="00000700000000000000" pitchFamily="2" charset="-78"/>
                        </a:rPr>
                        <a:t>Curriculum</a:t>
                      </a:r>
                      <a:r>
                        <a:rPr lang="ar-SA" sz="1400" dirty="0" smtClean="0">
                          <a:effectLst/>
                          <a:cs typeface="B Titr" panose="00000700000000000000" pitchFamily="2" charset="-78"/>
                        </a:rPr>
                        <a:t>) در راستاي پاسخگوئي به نيازهاي ملی و منطقه ای، فنآوری های روز و مرزهای دانش (مرجعیت علمی) به تفكيك رشته و مقطع تحصيلي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4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</a:rPr>
                        <a:t>ردیف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رصد فعالیتهای آموزشی و پژوهشی دانشجویان </a:t>
                      </a: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مقطع ارشد و  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ph.D</a:t>
                      </a:r>
                      <a:r>
                        <a:rPr lang="fa-I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به منظور سوق آنها به سمت نیاز جامعه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1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b="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cs typeface="B Nazanin" panose="00000400000000000000" pitchFamily="2" charset="-78"/>
                        </a:rPr>
                        <a:t> ، اپیدمیولوژی بهداشت عمومی، بیولوژی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لاگ بوک تعداد کارپوشه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لاگ بوکدانشجویان ارشد،کارپوشه دانشجویان دکترا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0092225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مشارکت در بازنگری و طراحی لاگ بوک ها و فعالیتهای دانشجویان ارشد با همکاری هیات برد</a:t>
                      </a: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بارگزاری روی سایت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سلامت، 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مشارکت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39465519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فرآیند دریافت و انتقال پیشنهادات اساتید، دانشجویان و فارغ التحصیلان  به بورد جهت بازنگری کوریکولوم 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ارگونومی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فرآیند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پیشنهادات 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0280282"/>
                  </a:ext>
                </a:extLst>
              </a:tr>
              <a:tr h="6791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همکاری با هیئت ممتحنه و ارزشیابی جهت بازنگری برنامه آموزشی مقاطع مختلف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</a:t>
                      </a: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 و ارتقاء سلامت 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بازنگری برنامه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بازنگری شده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1890256"/>
                  </a:ext>
                </a:extLst>
              </a:tr>
              <a:tr h="52817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</a:rPr>
                        <a:t>توضیحات:</a:t>
                      </a:r>
                      <a:endParaRPr lang="en-US" sz="105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0724" y="111727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348" y="521858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G4)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توسعه راهبردی، هدفمند و ماموریت گرای برنامه های آموزش عالی 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330171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93048"/>
              </p:ext>
            </p:extLst>
          </p:nvPr>
        </p:nvGraphicFramePr>
        <p:xfrm>
          <a:off x="313185" y="1556792"/>
          <a:ext cx="8435280" cy="47136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71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0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1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4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53461">
                  <a:extLst>
                    <a:ext uri="{9D8B030D-6E8A-4147-A177-3AD203B41FA5}">
                      <a16:colId xmlns:a16="http://schemas.microsoft.com/office/drawing/2014/main" xmlns="" val="1480351376"/>
                    </a:ext>
                  </a:extLst>
                </a:gridCol>
              </a:tblGrid>
              <a:tr h="58239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 (O2)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بستر سازی برای کمال و تعالی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(Excellence)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رشته ها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9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Titr" panose="000007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مستندات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2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راه اندازی سیستم سامانه ثبت اطلاعات دانش آموختگان</a:t>
                      </a:r>
                      <a:endParaRPr lang="en-US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6597215"/>
                  </a:ext>
                </a:extLst>
              </a:tr>
              <a:tr h="6142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پیگیری راه اندازی موزه رسانه در گروه و </a:t>
                      </a:r>
                      <a:r>
                        <a:rPr lang="ar-SA" sz="16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تقویت آزمایشگاه رسانه با تاکید بر توانمندسازی دانشجویان در طول دوره تحصیل </a:t>
                      </a:r>
                      <a:endParaRPr lang="en-US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49846086"/>
                  </a:ext>
                </a:extLst>
              </a:tr>
              <a:tr h="6142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تقویت</a:t>
                      </a:r>
                      <a:r>
                        <a:rPr lang="fa-IR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ارتباط با دانش آموختگان و ایجاد سازو کار برای دریافت و به کارگیری از نظرات آنها در فرایند ارتقای کیفیت برنامه های گروه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تشکیل گروه و نظر سنجی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تشکیل شده و گزارشات نظرسنجی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1266129"/>
                  </a:ext>
                </a:extLst>
              </a:tr>
              <a:tr h="6142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راه اندازی سیستم سامانه ثبت اطلاعات دانش آموختگان</a:t>
                      </a:r>
                      <a:endParaRPr lang="en-US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65454566"/>
                  </a:ext>
                </a:extLst>
              </a:tr>
              <a:tr h="394848">
                <a:tc gridSpan="5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8572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692696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(G4)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راهبردی، هدفمند و ماموریت گرای برنامه های آموزش عالی </a:t>
            </a:r>
            <a:r>
              <a:rPr lang="fa-IR" dirty="0" smtClean="0">
                <a:cs typeface="B Titr" pitchFamily="2" charset="-78"/>
              </a:rPr>
              <a:t>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950799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157765"/>
              </p:ext>
            </p:extLst>
          </p:nvPr>
        </p:nvGraphicFramePr>
        <p:xfrm>
          <a:off x="323527" y="1284482"/>
          <a:ext cx="8496945" cy="506447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8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3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03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29023">
                  <a:extLst>
                    <a:ext uri="{9D8B030D-6E8A-4147-A177-3AD203B41FA5}">
                      <a16:colId xmlns:a16="http://schemas.microsoft.com/office/drawing/2014/main" xmlns="" val="1255891774"/>
                    </a:ext>
                  </a:extLst>
                </a:gridCol>
              </a:tblGrid>
              <a:tr h="809425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هدف اختصاصی</a:t>
                      </a:r>
                      <a:r>
                        <a:rPr lang="en-US" sz="1600" dirty="0" smtClean="0">
                          <a:effectLst/>
                          <a:cs typeface="B Nazanin" panose="00000400000000000000" pitchFamily="2" charset="-78"/>
                        </a:rPr>
                        <a:t>: (O3)</a:t>
                      </a:r>
                      <a:r>
                        <a:rPr lang="en-US" sz="16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بازنگری و ارتقای راهبردی و ماموریت گرای برنامه های آموزش 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Edicational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Program</a:t>
                      </a:r>
                      <a:r>
                        <a:rPr lang="fa-IR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</a:t>
                      </a:r>
                      <a:r>
                        <a:rPr lang="ar-S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علوم پزشکی بر مبنای اسناد بالادستی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7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B Titr" panose="000007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مستندات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3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بررسی و تعیین برنامه های آموزشی رشته های تحصیلات تکمیلی موجود که با  نیازهای  منطقه ای تطابق ندارد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اپیدمیولوژی، </a:t>
                      </a: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 و کنترل ناقلین </a:t>
                      </a:r>
                      <a:endParaRPr lang="en-US" sz="12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ارزیابی عنوان طرح قبل از مطرح شدن در گروه و ارائه دفاع از پروپوزال بسته به مورد انجام میگردد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صورت جلسه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7175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افزایش</a:t>
                      </a:r>
                      <a:r>
                        <a:rPr lang="ar-SA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10</a:t>
                      </a:r>
                      <a:r>
                        <a:rPr lang="ar-SA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درصد از  پایان نامه های دانشجویان  به </a:t>
                      </a:r>
                      <a:r>
                        <a:rPr lang="fa-IR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ط</a:t>
                      </a:r>
                      <a:r>
                        <a:rPr lang="ar-SA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رحهای فن </a:t>
                      </a:r>
                      <a:r>
                        <a:rPr lang="ar-SA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آورانه</a:t>
                      </a: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B Nazanin" panose="00000400000000000000" pitchFamily="2" charset="-78"/>
                        </a:rPr>
                        <a:t>/ منطبق با نیاز های روز جامعه و صنعت 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ارتقاء </a:t>
                      </a: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B Nazanin" panose="00000400000000000000" pitchFamily="2" charset="-78"/>
                        </a:rPr>
                        <a:t>سلامت/ ارگونومی بهداشت عمومی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بیولوژی اپیدمیولوژی بهداشت حرفه ای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تعداد پایان نامه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2067578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2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تعریف 2طرح پژوهشی مشترک با صنعت و یا </a:t>
                      </a: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B Nazanin" panose="00000400000000000000" pitchFamily="2" charset="-78"/>
                        </a:rPr>
                        <a:t>با معاونت های بهداشتی، بیمارستان ها، صنایع و ...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  ارتقاء سلامت </a:t>
                      </a: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تعداد پایان نامه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9729295"/>
                  </a:ext>
                </a:extLst>
              </a:tr>
              <a:tr h="342634">
                <a:tc gridSpan="5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3808" y="83039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458" y="508905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(G4)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راهبردی، هدفمند و ماموریت گرای برنامه های آموزش عالی </a:t>
            </a:r>
            <a:r>
              <a:rPr lang="fa-IR" dirty="0" smtClean="0">
                <a:cs typeface="B Titr" pitchFamily="2" charset="-78"/>
              </a:rPr>
              <a:t>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679852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682028"/>
              </p:ext>
            </p:extLst>
          </p:nvPr>
        </p:nvGraphicFramePr>
        <p:xfrm>
          <a:off x="323528" y="1556792"/>
          <a:ext cx="8663406" cy="502623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4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8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63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6306">
                  <a:extLst>
                    <a:ext uri="{9D8B030D-6E8A-4147-A177-3AD203B41FA5}">
                      <a16:colId xmlns:a16="http://schemas.microsoft.com/office/drawing/2014/main" xmlns="" val="1255891774"/>
                    </a:ext>
                  </a:extLst>
                </a:gridCol>
              </a:tblGrid>
              <a:tr h="798475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هدف اختصاصی</a:t>
                      </a:r>
                      <a:r>
                        <a:rPr lang="en-US" sz="1400" dirty="0" smtClean="0">
                          <a:effectLst/>
                          <a:cs typeface="B Nazanin" panose="00000400000000000000" pitchFamily="2" charset="-78"/>
                        </a:rPr>
                        <a:t>: (O3)</a:t>
                      </a:r>
                      <a:r>
                        <a:rPr lang="en-US" sz="14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بازنگری و ارتقای راهبردی و ماموریت گرای برنامه های آموزش </a:t>
                      </a: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Edicational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Program</a:t>
                      </a: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</a:t>
                      </a:r>
                      <a:r>
                        <a:rPr lang="ar-SA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علوم پزشکی بر مبنای اسناد بالادستی</a:t>
                      </a:r>
                      <a:r>
                        <a:rPr lang="fa-I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ادامه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1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 dirty="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B Titr" panose="000007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مستندات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2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انجام اقدامات مربوط به اعتباربخشی درونی گروه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گروههای آموزشی 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اعتبار بخشی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فرم تکمیل شده اعتبار بخشی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8779138"/>
                  </a:ext>
                </a:extLst>
              </a:tr>
              <a:tr h="7813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تهیه گزارش از امکانات و تجهیزات آموزشی و پژوهشی گروه و پیگیری رفع نیاز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100" b="0" kern="1200" noProof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مکاتبات و پیگیری ها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لیست تجهیزات</a:t>
                      </a:r>
                      <a:endParaRPr lang="en-US" sz="1100" b="0" kern="1200" noProof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2665206687"/>
                  </a:ext>
                </a:extLst>
              </a:tr>
              <a:tr h="9944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خروجی محور نمودن پایان نامه ها مانند تهیه کتاب، کلیپ آموزشی و ...</a:t>
                      </a:r>
                      <a:endParaRPr lang="en-US" sz="1100" b="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100" b="0" kern="1200" noProof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خروجی محور نمودن حداقل 20 درصد از پایان نامه ها</a:t>
                      </a:r>
                      <a:endParaRPr lang="en-US" sz="1100" b="0" kern="1200" noProof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تهیه ی کتاب و کلیپ آموزشی</a:t>
                      </a:r>
                      <a:endParaRPr lang="en-US" sz="1100" b="0" kern="1200" noProof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2207090534"/>
                  </a:ext>
                </a:extLst>
              </a:tr>
              <a:tr h="9944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کارگاه</a:t>
                      </a:r>
                      <a:r>
                        <a:rPr lang="fa-I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تهیه کوریکولوم برای اعضای هیئت علمی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B Nazanin" panose="00000400000000000000" pitchFamily="2" charset="-78"/>
                        </a:rPr>
                        <a:t>بیولوژی و کنترل ناقلین </a:t>
                      </a:r>
                      <a:endParaRPr lang="fa-IR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8138507"/>
                  </a:ext>
                </a:extLst>
              </a:tr>
              <a:tr h="337999">
                <a:tc gridSpan="5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2218" y="66172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458" y="492038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(G4)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راهبردی، هدفمند و ماموریت گرای برنامه های آموزش عالی </a:t>
            </a:r>
            <a:r>
              <a:rPr lang="fa-IR" dirty="0" smtClean="0">
                <a:cs typeface="B Titr" pitchFamily="2" charset="-78"/>
              </a:rPr>
              <a:t>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112065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chemeClr val="accent5">
                    <a:lumMod val="60000"/>
                    <a:lumOff val="40000"/>
                  </a:schemeClr>
                </a:solidFill>
                <a:cs typeface="B Titr" pitchFamily="2" charset="-78"/>
              </a:rPr>
              <a:t>آینده نگاری و ظرفیت سازی برای کسب مرجعیت علمی در علوم پزشکی</a:t>
            </a:r>
            <a:endParaRPr lang="en-US" sz="3300" dirty="0">
              <a:solidFill>
                <a:schemeClr val="accent5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403995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795974"/>
              </p:ext>
            </p:extLst>
          </p:nvPr>
        </p:nvGraphicFramePr>
        <p:xfrm>
          <a:off x="457200" y="1417985"/>
          <a:ext cx="8532439" cy="21031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2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7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36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23684">
                  <a:extLst>
                    <a:ext uri="{9D8B030D-6E8A-4147-A177-3AD203B41FA5}">
                      <a16:colId xmlns:a16="http://schemas.microsoft.com/office/drawing/2014/main" xmlns="" val="2206316070"/>
                    </a:ext>
                  </a:extLst>
                </a:gridCol>
              </a:tblGrid>
              <a:tr h="48980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:(o4)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بازنگری ارتقا ء راهبردی موضوعات پایان نامه ای تحصیلات تکمیلی و طرح ها بر اساس نیازها و پتانسیل های ملی ، منطقه ای با هدف حرکت به سوی دانشگاههای نسل سوم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1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اولویت های پژوهشی براساس مستندات مستخرج از نیازسنجی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.پژوهشی و 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هدایت طرح های پژوهشی در جهت اولویت ها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درصد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57104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26436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(G4) </a:t>
            </a:r>
            <a:r>
              <a:rPr lang="fa-IR" dirty="0" smtClean="0">
                <a:cs typeface="B Titr" pitchFamily="2" charset="-78"/>
              </a:rPr>
              <a:t>: توسعه </a:t>
            </a:r>
            <a:r>
              <a:rPr lang="fa-IR" dirty="0">
                <a:cs typeface="B Titr" pitchFamily="2" charset="-78"/>
              </a:rPr>
              <a:t>راهبردی، هدفمند و ماموریت گرای برنامه های آموزش عالی </a:t>
            </a:r>
            <a:r>
              <a:rPr lang="fa-IR" dirty="0" smtClean="0">
                <a:cs typeface="B Titr" pitchFamily="2" charset="-78"/>
              </a:rPr>
              <a:t>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88016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899240"/>
              </p:ext>
            </p:extLst>
          </p:nvPr>
        </p:nvGraphicFramePr>
        <p:xfrm>
          <a:off x="457200" y="1575584"/>
          <a:ext cx="8532439" cy="2403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49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8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87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23684">
                  <a:extLst>
                    <a:ext uri="{9D8B030D-6E8A-4147-A177-3AD203B41FA5}">
                      <a16:colId xmlns:a16="http://schemas.microsoft.com/office/drawing/2014/main" xmlns="" val="2206316070"/>
                    </a:ext>
                  </a:extLst>
                </a:gridCol>
              </a:tblGrid>
              <a:tr h="64582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:(o4)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بازنگری ارتقا ء راهبردی موضوعات پایان نامه ای تحصیلات تکمیلی و طرح ها بر اساس نیازها و پتانسیل های ملی ، منطقه ای با هدف حرکت به سوی دانشگاههای نسل سوم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4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61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مکاتبه با مراکز هدف رشته برای دریافت اولویتها و نیازهای پژوهشی ( واحد بهداشت حرفه ای معاونت بهداشتی، ادره کار ، تعاو و رفاه اجتماعی ، صنایع بزرگ) 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مکاتبات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تصویر مکاتبات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97809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8572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692696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(G4) </a:t>
            </a:r>
            <a:r>
              <a:rPr lang="fa-IR" dirty="0" smtClean="0">
                <a:cs typeface="B Titr" pitchFamily="2" charset="-78"/>
              </a:rPr>
              <a:t>: توسعه </a:t>
            </a:r>
            <a:r>
              <a:rPr lang="fa-IR" dirty="0">
                <a:cs typeface="B Titr" pitchFamily="2" charset="-78"/>
              </a:rPr>
              <a:t>راهبردی، هدفمند و ماموریت گرای برنامه های آموزش عالی </a:t>
            </a:r>
            <a:r>
              <a:rPr lang="fa-IR" dirty="0" smtClean="0">
                <a:cs typeface="B Titr" pitchFamily="2" charset="-78"/>
              </a:rPr>
              <a:t>سلامت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248079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chemeClr val="tx2">
                    <a:lumMod val="60000"/>
                    <a:lumOff val="40000"/>
                  </a:schemeClr>
                </a:solidFill>
                <a:cs typeface="B Titr" pitchFamily="2" charset="-78"/>
              </a:rPr>
              <a:t>ماموریت گرایی و ارتقای توانمندی دانشگاهها  در بستر آمایش سرزمینی</a:t>
            </a:r>
            <a:endParaRPr lang="en-US" sz="3300" dirty="0">
              <a:solidFill>
                <a:schemeClr val="tx2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59107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486988"/>
              </p:ext>
            </p:extLst>
          </p:nvPr>
        </p:nvGraphicFramePr>
        <p:xfrm>
          <a:off x="251517" y="1265316"/>
          <a:ext cx="8614163" cy="457149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3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7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89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48936">
                  <a:extLst>
                    <a:ext uri="{9D8B030D-6E8A-4147-A177-3AD203B41FA5}">
                      <a16:colId xmlns:a16="http://schemas.microsoft.com/office/drawing/2014/main" xmlns="" val="2000541318"/>
                    </a:ext>
                  </a:extLst>
                </a:gridCol>
              </a:tblGrid>
              <a:tr h="489806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توسعه ماموریت گرایی در مناطق آمایش سرزمینی و دانشگاههای علوم پزشکی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25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53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اجرای طرح های تحقیقاتی به صورت مشترک با سایر دانشگاه های کلان منطقه 5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بهداشت عمومی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برنامه ها یا فعالیت های مشترک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طرح های مصوب در این زمینه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3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افزایش 5 درصد طرح های تحقیقاتی به صورت مشترک با سایر دانشکده ها در منطقه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 اپیدمیولوژی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سال اول 1 طرح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پروپوزال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3798049"/>
                  </a:ext>
                </a:extLst>
              </a:tr>
              <a:tr h="9353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انعقاد تفاهم نامه همکاری و استفاده از ظرفیت های تحقیقاتی دانشکده ها و دانشگاه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سلامت، ارگونومی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تفاهم نامه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صورت جلسه تفاهم نامه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50314153"/>
                  </a:ext>
                </a:extLst>
              </a:tr>
              <a:tr h="267079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49213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360" y="482409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G5)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ماموریت گرایی و ارتقای توانمندی دانشگاهها  در بستر آمایش سرزمینی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544408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64627"/>
              </p:ext>
            </p:extLst>
          </p:nvPr>
        </p:nvGraphicFramePr>
        <p:xfrm>
          <a:off x="251517" y="1265317"/>
          <a:ext cx="8614163" cy="45204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3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3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2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31171">
                  <a:extLst>
                    <a:ext uri="{9D8B030D-6E8A-4147-A177-3AD203B41FA5}">
                      <a16:colId xmlns:a16="http://schemas.microsoft.com/office/drawing/2014/main" xmlns="" val="2000541318"/>
                    </a:ext>
                  </a:extLst>
                </a:gridCol>
              </a:tblGrid>
              <a:tr h="444506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توسعه ماموریت گرایی در مناطق آمایش سرزمینی و دانشگاههای علوم پزشکی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توسعه تحقیقات مروبط به حوزه ایمنی و بهداشت حرفه ای در بیمارستانها و مراکز بهداشتی درمانی  همچنین کشاورزی به عنوان ماموریت گروه بحاک شیراز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طرح ها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تصویر قرار دادها یا پروپوزال ها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2411940"/>
                  </a:ext>
                </a:extLst>
              </a:tr>
              <a:tr h="848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همکاری با دانشگاه و مسئولیت بسته آمایش سرزمینی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پیاده سازی برنامه های بسته آمایش سرزمینی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ها و صورتجلسات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522178460"/>
                  </a:ext>
                </a:extLst>
              </a:tr>
              <a:tr h="848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پیگیری و تهیه نقشه راه پیشرفت تحصیلی دانشجویان و کاهش افت تحصیلی با همکاری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EDC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مدیرکل آموزش، مسئول بسته ارتقا آزمون ها، استاد مشاور و ...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تهیه نقشه ی راه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ها و صورتجلسات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769820617"/>
                  </a:ext>
                </a:extLst>
              </a:tr>
              <a:tr h="848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تشکیل شبکه آزمایشگاهی و عقد تفاهم نامه با دانشکده های کلان منطقه 5 به منظور استفاده از ظرفیت های آزمایشگاهی به صورت مشترک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 بیولوژی و کنترل ناقلین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مورد تغذیه و محیط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3045143"/>
                  </a:ext>
                </a:extLst>
              </a:tr>
              <a:tr h="365817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49213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360" y="482409"/>
            <a:ext cx="5786478" cy="719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G5)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ماموریت گرایی و ارتقای توانمندی دانشگاهها  در بستر آمایش سرزمینی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539451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اعتلای اخلاق حرفه ای</a:t>
            </a:r>
            <a:endParaRPr lang="en-US" sz="3300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99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586658"/>
              </p:ext>
            </p:extLst>
          </p:nvPr>
        </p:nvGraphicFramePr>
        <p:xfrm>
          <a:off x="827584" y="1340768"/>
          <a:ext cx="8011301" cy="424497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0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3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32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93295">
                  <a:extLst>
                    <a:ext uri="{9D8B030D-6E8A-4147-A177-3AD203B41FA5}">
                      <a16:colId xmlns:a16="http://schemas.microsoft.com/office/drawing/2014/main" xmlns="" val="926292689"/>
                    </a:ext>
                  </a:extLst>
                </a:gridCol>
              </a:tblGrid>
              <a:tr h="765963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Nazanin" panose="00000400000000000000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توسعه آموزش اخلاق پزشکی مبتنی بر ارزش های ایرانی – اسلامی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1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9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کارگاه اخلاق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حرفه ای و اخلاق در پژوهش </a:t>
                      </a:r>
                      <a:r>
                        <a:rPr lang="ar-S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دانشجویان</a:t>
                      </a:r>
                      <a:endParaRPr lang="fa-I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اپیدمیولوژی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سلامت، ارگونومی، بهداشت عمومی، بیولوژی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حداقل 1  یا 2 کارگاه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اطلاع رسانی های صورت گرفته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6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اساتید در فلوشیپ و کارگاه های مرتبط با اخلاق حرفه ای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در حداقل 2 فلوشیپ و یا کارگاه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تهیه شده کارگاه ها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xmlns="" val="2571165737"/>
                  </a:ext>
                </a:extLst>
              </a:tr>
              <a:tr h="630368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323364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G6)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 </a:t>
            </a:r>
            <a:r>
              <a:rPr lang="fa-IR" dirty="0">
                <a:cs typeface="B Titr" pitchFamily="2" charset="-78"/>
              </a:rPr>
              <a:t>اعتلای اخلاق حرفه ای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027833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12442"/>
              </p:ext>
            </p:extLst>
          </p:nvPr>
        </p:nvGraphicFramePr>
        <p:xfrm>
          <a:off x="1" y="1700808"/>
          <a:ext cx="8838884" cy="387250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7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76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53851">
                  <a:extLst>
                    <a:ext uri="{9D8B030D-6E8A-4147-A177-3AD203B41FA5}">
                      <a16:colId xmlns:a16="http://schemas.microsoft.com/office/drawing/2014/main" xmlns="" val="3199130816"/>
                    </a:ext>
                  </a:extLst>
                </a:gridCol>
              </a:tblGrid>
              <a:tr h="792088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Nazanin" panose="00000400000000000000" pitchFamily="2" charset="-78"/>
                        </a:rPr>
                        <a:t>:(O2)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تدوین استانداردها و راهنماهای اخلاقی در اموزش پزشکی و انجام  اقدامات لازم برای مدیریت مناسب کوریکولوم پنهان  با هدف نهادینه سازی ارزش های حرفه ای در موسسات آموزش عالی سلامت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1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0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همکاری با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معاونت تحقیقات و فناوری در تدوین استانداردهای  راهنماهای اخلاقی در پژوهش مرتبط با رشته های علوم بهداشتی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اپیدمیولوژی، </a:t>
                      </a: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 جلسه در ماه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صورتجلسه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17575520"/>
                  </a:ext>
                </a:extLst>
              </a:tr>
              <a:tr h="842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تدوین و بومی سازی استانداردهای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اخلاق</a:t>
                      </a:r>
                      <a:endParaRPr lang="fa-IR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کتب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1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حضور اساتید در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مجامع و دوره های بین 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المللی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ارگونومی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مجامع حضور یافته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گواهی حضو ر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6916865"/>
                  </a:ext>
                </a:extLst>
              </a:tr>
              <a:tr h="488133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323364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1001894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(G6)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 </a:t>
            </a:r>
            <a:r>
              <a:rPr lang="fa-IR" dirty="0">
                <a:cs typeface="B Titr" pitchFamily="2" charset="-78"/>
              </a:rPr>
              <a:t>اعتلای اخلاق حرفه ای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367221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chemeClr val="accent5">
                    <a:lumMod val="60000"/>
                    <a:lumOff val="40000"/>
                  </a:schemeClr>
                </a:solidFill>
                <a:cs typeface="B Titr" pitchFamily="2" charset="-78"/>
              </a:rPr>
              <a:t>بین المللی سازی آموزش علوم پزشکی</a:t>
            </a:r>
            <a:endParaRPr lang="en-US" sz="3300" dirty="0">
              <a:solidFill>
                <a:schemeClr val="accent5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916931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896973"/>
              </p:ext>
            </p:extLst>
          </p:nvPr>
        </p:nvGraphicFramePr>
        <p:xfrm>
          <a:off x="251520" y="1556792"/>
          <a:ext cx="8587365" cy="369465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68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86840">
                  <a:extLst>
                    <a:ext uri="{9D8B030D-6E8A-4147-A177-3AD203B41FA5}">
                      <a16:colId xmlns:a16="http://schemas.microsoft.com/office/drawing/2014/main" xmlns="" val="2695811158"/>
                    </a:ext>
                  </a:extLst>
                </a:gridCol>
              </a:tblGrid>
              <a:tr h="29098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بازنگری و بسترسازی برای استقرار نقشه آمایش بین‏الملل آموزش علوم پزشکی کشور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4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سایت انگلیسی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</a:t>
                      </a:r>
                      <a:endParaRPr lang="fa-IR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 ارائه برنامه و جدول زمانی به مسئول بین المللی سازی )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وب سایت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4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جذب  دانشجوی بین الملل در مقطع دکترا و کارشناسی ارشد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گروههای آموزشی</a:t>
                      </a:r>
                      <a:endParaRPr lang="fa-IR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دانشجو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4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بین المللی سازی دیتاها 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حداقل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</a:t>
                      </a:r>
                      <a:r>
                        <a:rPr lang="ar-S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مورد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دیتاها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بانک دیتا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1488742"/>
                  </a:ext>
                </a:extLst>
              </a:tr>
              <a:tr h="7274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تقویت ارتباطات ملی و فراملی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(همکاری بین المللی)در 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طرح های پژوهشی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سلامت، ارگونومی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درصد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1056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33265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593" y="1073902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G7)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بین المللی سازی آموزش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518401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57098"/>
              </p:ext>
            </p:extLst>
          </p:nvPr>
        </p:nvGraphicFramePr>
        <p:xfrm>
          <a:off x="179512" y="1772819"/>
          <a:ext cx="8865053" cy="450035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9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9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4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99026">
                  <a:extLst>
                    <a:ext uri="{9D8B030D-6E8A-4147-A177-3AD203B41FA5}">
                      <a16:colId xmlns:a16="http://schemas.microsoft.com/office/drawing/2014/main" xmlns="" val="3833417719"/>
                    </a:ext>
                  </a:extLst>
                </a:gridCol>
              </a:tblGrid>
              <a:tr h="319457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Nazanin" panose="00000400000000000000" pitchFamily="2" charset="-78"/>
                        </a:rPr>
                        <a:t>(O1)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: </a:t>
                      </a:r>
                      <a:r>
                        <a:rPr lang="ar-SA" sz="1800" kern="1200" dirty="0" smtClean="0">
                          <a:effectLst/>
                          <a:cs typeface="B Nazanin" panose="00000400000000000000" pitchFamily="2" charset="-78"/>
                        </a:rPr>
                        <a:t>طراحی نقشه راه حرکت در مسیر مرجعیت علمی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7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اساتید در دوره های کوتاه مدت بین المللی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ارگونومی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تعداد دوره 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مستندات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حضور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effectLst/>
                          <a:cs typeface="B Nazanin" panose="00000400000000000000" pitchFamily="2" charset="-78"/>
                        </a:rPr>
                        <a:t>بازنگری برنامه درسی دوره های</a:t>
                      </a:r>
                      <a:r>
                        <a:rPr lang="en-US" sz="1400" b="0" kern="12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smtClean="0">
                          <a:effectLst/>
                          <a:cs typeface="B Nazanin" panose="00000400000000000000" pitchFamily="2" charset="-78"/>
                        </a:rPr>
                        <a:t>ارشد و</a:t>
                      </a:r>
                      <a:r>
                        <a:rPr lang="en-US" sz="1400" b="0" kern="1200" dirty="0" smtClean="0">
                          <a:effectLst/>
                          <a:cs typeface="B Nazanin" panose="00000400000000000000" pitchFamily="2" charset="-78"/>
                        </a:rPr>
                        <a:t>PhD </a:t>
                      </a:r>
                      <a:r>
                        <a:rPr lang="fa-IR" sz="1400" b="0" kern="1200" dirty="0" smtClean="0">
                          <a:effectLst/>
                          <a:cs typeface="B Nazanin" panose="00000400000000000000" pitchFamily="2" charset="-78"/>
                        </a:rPr>
                        <a:t>با همکاری دفتر توسعه دانشگاه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b="0" baseline="0" dirty="0" smtClean="0">
                          <a:cs typeface="B Nazanin" panose="00000400000000000000" pitchFamily="2" charset="-78"/>
                        </a:rPr>
                        <a:t>بیولوژی، بهداشت عمومی، بهداشت حرفه ای،</a:t>
                      </a:r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 اپیدمیولوژی،</a:t>
                      </a:r>
                      <a:r>
                        <a:rPr lang="fa-IR" sz="1400" b="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400" b="0" baseline="0" dirty="0" smtClean="0"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b="0" baseline="0" dirty="0" smtClean="0">
                          <a:cs typeface="B Nazanin" panose="00000400000000000000" pitchFamily="2" charset="-78"/>
                        </a:rPr>
                        <a:t>، 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400" b="0" dirty="0" smtClean="0">
                          <a:cs typeface="B Nazanin" panose="00000400000000000000" pitchFamily="2" charset="-78"/>
                        </a:rPr>
                        <a:t>مکاتبات و پیگیری ها</a:t>
                      </a:r>
                      <a:endParaRPr lang="en-US" sz="1400" b="0" dirty="0"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112828028"/>
                  </a:ext>
                </a:extLst>
              </a:tr>
              <a:tr h="9934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تلاش جهت اجرایی شدن کوریکولوم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بهداشت عمومی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پیگیری ها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کوریکولوم بازنگری شده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361054990"/>
                  </a:ext>
                </a:extLst>
              </a:tr>
              <a:tr h="7995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طراحی و اجرای کارگاه های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آموزشی/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ضمن خدمت</a:t>
                      </a:r>
                      <a:endParaRPr lang="fa-IR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سلامت، بهداشت</a:t>
                      </a:r>
                      <a:r>
                        <a:rPr lang="fa-I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عمومی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بیولوژی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کارگاه ها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کارگاه،عکس،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گواهی شرکت در کارگاه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112171322"/>
                  </a:ext>
                </a:extLst>
              </a:tr>
              <a:tr h="353253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r>
                        <a:rPr lang="fa-IR" sz="1200" dirty="0" smtClean="0">
                          <a:effectLst/>
                        </a:rPr>
                        <a:t>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444859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933983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 smtClean="0">
                <a:cs typeface="B Titr" pitchFamily="2" charset="-78"/>
              </a:rPr>
              <a:t>هدف کلی</a:t>
            </a:r>
            <a:r>
              <a:rPr lang="en-US" dirty="0" smtClean="0">
                <a:cs typeface="B Titr" pitchFamily="2" charset="-78"/>
              </a:rPr>
              <a:t>(G1)</a:t>
            </a:r>
            <a:r>
              <a:rPr lang="fa-IR" dirty="0" smtClean="0">
                <a:cs typeface="B Titr" pitchFamily="2" charset="-78"/>
              </a:rPr>
              <a:t>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753414"/>
              </p:ext>
            </p:extLst>
          </p:nvPr>
        </p:nvGraphicFramePr>
        <p:xfrm>
          <a:off x="251520" y="1556792"/>
          <a:ext cx="8587365" cy="48915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68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86840">
                  <a:extLst>
                    <a:ext uri="{9D8B030D-6E8A-4147-A177-3AD203B41FA5}">
                      <a16:colId xmlns:a16="http://schemas.microsoft.com/office/drawing/2014/main" xmlns="" val="2695811158"/>
                    </a:ext>
                  </a:extLst>
                </a:gridCol>
              </a:tblGrid>
              <a:tr h="29098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بازنگری و بسترسازی برای استقرار نقشه آمایش بین‏الملل آموزش علوم پزشکی کشور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4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4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ترغیب اساتید و دانشجویان تحصیلات تکمیلی گروه برای  بهره گیری از مشاوره اساتید بین المللی در فرایند مشاوره طرح ها و پایان نامه ها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پایان نامه ها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تصویر پایان نامه یا پروپوزال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7537322"/>
                  </a:ext>
                </a:extLst>
              </a:tr>
              <a:tr h="7274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بستر سازی برای جذب  </a:t>
                      </a:r>
                      <a:r>
                        <a:rPr lang="fa-I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گرنت  بین المللی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از مراجع بین المللی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کارگاه های آموزشی توجیهی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گواهی برگزاری کارگاه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4316649"/>
                  </a:ext>
                </a:extLst>
              </a:tr>
              <a:tr h="7274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همکاری و تفاهم نامه آموزشی با گروه های آموزشی معتبر خارج از کشور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برنامه ی همکاری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 و تعداد تفاهم نامه ها</a:t>
                      </a: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3401439262"/>
                  </a:ext>
                </a:extLst>
              </a:tr>
              <a:tr h="7274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بارگزاری و معرفی دیتای تحقیقاتی در بانک جهانی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Mendeley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برای تسریع در معرفی اساتید و حیطه‌ تحقیقاتی‌شان در سطح جهانی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 بیولوژی و کنترل ناقلین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4مورد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ارائه دیتاهای مربوطه از طرف اساتید گروه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6528496"/>
                  </a:ext>
                </a:extLst>
              </a:tr>
              <a:tr h="7274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ترغیب  </a:t>
                      </a: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اعضای هیئت علمی گروه برای فرصت های مطالعاتی به دانشگاه های معتبر داخلی و خارجی در حوزه های مورد نیاز گروه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اساتید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حکم ماموریت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88781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33265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593" y="1073902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G7)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بین المللی سازی آموزش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77255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759870"/>
              </p:ext>
            </p:extLst>
          </p:nvPr>
        </p:nvGraphicFramePr>
        <p:xfrm>
          <a:off x="457199" y="1700807"/>
          <a:ext cx="8381685" cy="49909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8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7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0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6338">
                  <a:extLst>
                    <a:ext uri="{9D8B030D-6E8A-4147-A177-3AD203B41FA5}">
                      <a16:colId xmlns:a16="http://schemas.microsoft.com/office/drawing/2014/main" xmlns="" val="3778371016"/>
                    </a:ext>
                  </a:extLst>
                </a:gridCol>
              </a:tblGrid>
              <a:tr h="469627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</a:rPr>
                        <a:t>:(O2) </a:t>
                      </a:r>
                      <a:r>
                        <a:rPr lang="fa-IR" sz="1800" dirty="0" smtClean="0">
                          <a:effectLst/>
                        </a:rPr>
                        <a:t>ایجاد و توسعه همکاری‏های بین المللی و ارائه برنامه‏های آموزش بین‏الملل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49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</a:rPr>
                        <a:t>ردیف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</a:rPr>
                        <a:t>مسئول اجرا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</a:rPr>
                        <a:t>شاخص پایش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</a:rPr>
                        <a:t>مستندات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همکاری بین الملل (لینک با اساتید خارجی)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ارتقاء سلامت، بیولوژی، بهداشت عمومی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مقالات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1559510"/>
                  </a:ext>
                </a:extLst>
              </a:tr>
              <a:tr h="6858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تلاش جهت انجام</a:t>
                      </a:r>
                      <a:r>
                        <a:rPr kumimoji="0" lang="fa-I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ar-SA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طرح مشترک با دانشگاههای خارج از کشور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ارتقاء سلامت ، بیولوژی، بهداشت عمومی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طرح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اداری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5539356"/>
                  </a:ext>
                </a:extLst>
              </a:tr>
              <a:tr h="14908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7175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بهره گیری از ظرفیت اولین کنفرانس بین المللی ایمنی و بهداشت حرفه ای در بیمارستانها و مراکز بهداشتی درمانی  برای ارتباط و دعوت از اساتید بین المللی برای سخنرانی، برگزاری کارگاه و همکاری های آتی 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حرفه ای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سخنرانی کارگاه توسط اساتید بین المللی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گزارش سخنرانی کارگاه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52849573"/>
                  </a:ext>
                </a:extLst>
              </a:tr>
              <a:tr h="576025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395372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09593" y="1073902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(G7)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بین المللی سازی آموزش علوم پزشکی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55465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fa-IR" sz="36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توسعه آموزش مجازی  در علوم پزشکی</a:t>
            </a:r>
            <a:endParaRPr lang="en-US" sz="3300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807603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178056"/>
              </p:ext>
            </p:extLst>
          </p:nvPr>
        </p:nvGraphicFramePr>
        <p:xfrm>
          <a:off x="429144" y="914256"/>
          <a:ext cx="8381685" cy="52343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8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75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6338">
                  <a:extLst>
                    <a:ext uri="{9D8B030D-6E8A-4147-A177-3AD203B41FA5}">
                      <a16:colId xmlns:a16="http://schemas.microsoft.com/office/drawing/2014/main" xmlns="" val="1461323723"/>
                    </a:ext>
                  </a:extLst>
                </a:gridCol>
              </a:tblGrid>
              <a:tr h="322643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ایجاد و توسعه زیرساختهای آموزش مجازی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7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9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dirty="0" smtClean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وبینارهای آموزشی مجازی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حداقل 5 وبینار آموزشی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اطلاع رسانی های صورت گرفته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4975928"/>
                  </a:ext>
                </a:extLst>
              </a:tr>
              <a:tr h="995075">
                <a:tc rowSpan="2"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کارگاه های آموزشی برای دانشجویان به صورت مجازی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حداقل 2 کارگاه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اطلاع رسانی های صورت گرفته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4907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تهیه محتوای الکترونیک کلیه دروس نظری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اپیدمیولوژی، بهداشت عمومی،   بهداشت حرفه ای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ازای هر درس 1 جلسه در هفته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منابع بارگذاری شده در نوید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1157565"/>
                  </a:ext>
                </a:extLst>
              </a:tr>
              <a:tr h="979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2993983"/>
                  </a:ext>
                </a:extLst>
              </a:tr>
              <a:tr h="603765">
                <a:tc>
                  <a:txBody>
                    <a:bodyPr/>
                    <a:lstStyle/>
                    <a:p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 marL="66502" marR="66502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آزمون‌های الکترونیکی  برای کلیه دروس نظری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عمومی، اپیدمیولوژی،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ارتقاء سلامت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امتحان پایان ترم هر استاد 2 درس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امتحانهای مجازی برگزار شده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22659517"/>
                  </a:ext>
                </a:extLst>
              </a:tr>
              <a:tr h="39601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8512957"/>
                  </a:ext>
                </a:extLst>
              </a:tr>
              <a:tr h="399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تجهیز اتاق اساتید به دوربین و میکروفن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 ارگونومی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تجهیزات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50750495"/>
                  </a:ext>
                </a:extLst>
              </a:tr>
              <a:tr h="319289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802" y="436353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2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</a:t>
            </a:r>
            <a:r>
              <a:rPr lang="en-US" dirty="0" smtClean="0">
                <a:cs typeface="B Titr" pitchFamily="2" charset="-78"/>
              </a:rPr>
              <a:t>G8)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آموزش مجازی 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117426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54813"/>
              </p:ext>
            </p:extLst>
          </p:nvPr>
        </p:nvGraphicFramePr>
        <p:xfrm>
          <a:off x="457198" y="1140736"/>
          <a:ext cx="8381685" cy="541201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8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63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6338">
                  <a:extLst>
                    <a:ext uri="{9D8B030D-6E8A-4147-A177-3AD203B41FA5}">
                      <a16:colId xmlns:a16="http://schemas.microsoft.com/office/drawing/2014/main" xmlns="" val="1461323723"/>
                    </a:ext>
                  </a:extLst>
                </a:gridCol>
              </a:tblGrid>
              <a:tr h="652512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ایجاد و توسعه زیرساختهای آموزش مجازی 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itchFamily="2" charset="-78"/>
                        </a:rPr>
                        <a:t>-ادامه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2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اعضا هیئت علمی در فلوشیپ آموزش الکترونیک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اعضا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گواهی دوره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449135"/>
                  </a:ext>
                </a:extLst>
              </a:tr>
              <a:tr h="857332">
                <a:tc>
                  <a:txBody>
                    <a:bodyPr/>
                    <a:lstStyle/>
                    <a:p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مجازی  جلسات ژورنال کلاب، دفاع از عنوان، دفاع از پایان نامه  و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عمومی، ارتقاء سلامت، بهداشت حرفه ای،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جلسات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تهیه گزارش –بارگذاری در خبر وب سایت-خبرنامه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98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بهره گیری از ظرفیت زیرساختی  اولین وبینار  بین المللی ایمنی و بهداشت حرفه ای در بیمارستانها و مراکز بهداشتی درمانی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(OHSH 2021)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جهت آموزشهای مجازی دروس گروه از جمله کارگاههای آموزشی و ...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کارگاه ها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کارگاه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89777856"/>
                  </a:ext>
                </a:extLst>
              </a:tr>
              <a:tr h="8498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طراحی و برگزاری فلوشیپ مجازی برای اساتید و کارکنان 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حداقل 1 فلوشیپ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های تهیه شده </a:t>
                      </a:r>
                      <a:endParaRPr lang="en-US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623502603"/>
                  </a:ext>
                </a:extLst>
              </a:tr>
              <a:tr h="537001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137194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802" y="633217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2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</a:t>
            </a:r>
            <a:r>
              <a:rPr lang="en-US" dirty="0" smtClean="0">
                <a:cs typeface="B Titr" pitchFamily="2" charset="-78"/>
              </a:rPr>
              <a:t>G8)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آموزش مجازی 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111275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28793"/>
              </p:ext>
            </p:extLst>
          </p:nvPr>
        </p:nvGraphicFramePr>
        <p:xfrm>
          <a:off x="827586" y="1268761"/>
          <a:ext cx="8011299" cy="54006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5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0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22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72788">
                  <a:extLst>
                    <a:ext uri="{9D8B030D-6E8A-4147-A177-3AD203B41FA5}">
                      <a16:colId xmlns:a16="http://schemas.microsoft.com/office/drawing/2014/main" xmlns="" val="1064548472"/>
                    </a:ext>
                  </a:extLst>
                </a:gridCol>
              </a:tblGrid>
              <a:tr h="81407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:(O2)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برنامه ریزی برای استقرار یادگیری ترکیبی در برنامه های حضوری و توسعه رشته ها و دوره های مجازی داخلی و بین المللی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8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8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20 درصد از دروس ارائه شده در هرنیمسال به صورت ترکیبی در گروه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دروس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گروه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297">
                <a:tc>
                  <a:txBody>
                    <a:bodyPr/>
                    <a:lstStyle/>
                    <a:p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دوره آموزشی آزمون‌های الکترونیکی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گروههای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آموزشی </a:t>
                      </a:r>
                      <a:endParaRPr lang="fa-IR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مورد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گواهی برگزاری دوره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72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</a:rPr>
                        <a:t>3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دروس آموزش مجازی جهت دانشگاه‌های علوم پزشکی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گروههای آموزشی</a:t>
                      </a:r>
                      <a:endParaRPr lang="fa-IR" sz="14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مورد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گواهی برگزاری دوره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72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بستر آموزش‌های مجازی جهت صنایع و سازمان ها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 مورد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گواهی برگزاری دوره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7639436"/>
                  </a:ext>
                </a:extLst>
              </a:tr>
              <a:tr h="520105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85728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08172" y="764704"/>
            <a:ext cx="5786478" cy="410882"/>
          </a:xfrm>
          <a:prstGeom prst="rect">
            <a:avLst/>
          </a:prstGeom>
        </p:spPr>
        <p:style>
          <a:lnRef idx="2">
            <a:schemeClr val="accent5"/>
          </a:lnRef>
          <a:fillRef idx="1002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(G8)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آموزش مجازی  در علوم پزشکی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36352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>
                <a:solidFill>
                  <a:srgbClr val="C00000"/>
                </a:solidFill>
                <a:cs typeface="B Titr" pitchFamily="2" charset="-78"/>
              </a:rPr>
              <a:t>ارتقاء نظام ارزیابی و آزمون های علوم پزشکی</a:t>
            </a:r>
            <a:endParaRPr lang="en-US" sz="33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442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85591"/>
              </p:ext>
            </p:extLst>
          </p:nvPr>
        </p:nvGraphicFramePr>
        <p:xfrm>
          <a:off x="457200" y="1174234"/>
          <a:ext cx="8381683" cy="54427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8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5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7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96338">
                  <a:extLst>
                    <a:ext uri="{9D8B030D-6E8A-4147-A177-3AD203B41FA5}">
                      <a16:colId xmlns:a16="http://schemas.microsoft.com/office/drawing/2014/main" xmlns="" val="4072837924"/>
                    </a:ext>
                  </a:extLst>
                </a:gridCol>
              </a:tblGrid>
              <a:tr h="807508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استانداردسازی و افزایش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validity</a:t>
                      </a: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 سوالات آزمون ها (کتبی و شفاهی) در سطح گروه ها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1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4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بررسی سطح دشواری سوالات آزمون ها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ارتقاء سلامت، </a:t>
                      </a: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عمومی، بیولوژی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ی چک لیست برای ارزیابی سطح دشواری سوالات</a:t>
                      </a:r>
                      <a:endParaRPr lang="en-US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چک لیست های استفاده شده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7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200" dirty="0" smtClean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 rowSpan="2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نظارت بر استاندارد سازی آزمون های کتبی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9" marR="68579" marT="0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بیولوژی، بهداشت عمومی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ی استانداردها</a:t>
                      </a:r>
                      <a:endParaRPr lang="en-US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9" marR="68579" marT="0" marB="0" anchor="ctr"/>
                </a:tc>
                <a:tc rowSpan="2"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استانداردهای تهیه شده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453376"/>
                  </a:ext>
                </a:extLst>
              </a:tr>
              <a:tr h="3800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برگزاری کارگاه طراحی آزمون استاندارد جهت اساتید 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بیولوژی،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اپیدمیولوژی، ارتقاء سلامت، ارگونومی،</a:t>
                      </a: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بهداشت عمومی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 بار در سال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کارگاههای برگزار شده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908059"/>
                  </a:ext>
                </a:extLst>
              </a:tr>
              <a:tr h="3800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نظارت بر همسان بودن پارامترهای سختی آزمون های تستی در رشته های آموزشی مختلف تحصیلات تکمیلی با همکاری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EDO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گروههای آموزشی </a:t>
                      </a:r>
                      <a:endParaRPr lang="fa-IR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 بار در سال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جلسات برگزار شده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47205392"/>
                  </a:ext>
                </a:extLst>
              </a:tr>
              <a:tr h="3800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بانک سوالات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عمومی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ی بانک سوالات برای هر یک از دروس</a:t>
                      </a:r>
                      <a:endParaRPr lang="en-US" sz="1400" b="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فایل بانک سوالات</a:t>
                      </a: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936079325"/>
                  </a:ext>
                </a:extLst>
              </a:tr>
              <a:tr h="515908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142852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37768"/>
            <a:ext cx="5786478" cy="410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: (</a:t>
            </a:r>
            <a:r>
              <a:rPr lang="en-US" dirty="0" smtClean="0">
                <a:cs typeface="B Titr" pitchFamily="2" charset="-78"/>
              </a:rPr>
              <a:t>G9) </a:t>
            </a:r>
            <a:r>
              <a:rPr lang="fa-IR" dirty="0" smtClean="0">
                <a:cs typeface="B Titr" pitchFamily="2" charset="-78"/>
              </a:rPr>
              <a:t>ارتقاء </a:t>
            </a:r>
            <a:r>
              <a:rPr lang="fa-IR" dirty="0">
                <a:cs typeface="B Titr" pitchFamily="2" charset="-78"/>
              </a:rPr>
              <a:t>نظام ارزیابی و آزمون های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669749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fa-IR" sz="3300" dirty="0" smtClean="0">
                <a:solidFill>
                  <a:srgbClr val="7030A0"/>
                </a:solidFill>
                <a:cs typeface="B Titr" pitchFamily="2" charset="-78"/>
              </a:rPr>
              <a:t>توسعه و ارتقاء زیر ساخت های آموزشی</a:t>
            </a:r>
            <a:endParaRPr lang="en-US" sz="3300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1799396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52179"/>
              </p:ext>
            </p:extLst>
          </p:nvPr>
        </p:nvGraphicFramePr>
        <p:xfrm>
          <a:off x="457200" y="1124744"/>
          <a:ext cx="8381684" cy="56617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8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19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95282">
                  <a:extLst>
                    <a:ext uri="{9D8B030D-6E8A-4147-A177-3AD203B41FA5}">
                      <a16:colId xmlns:a16="http://schemas.microsoft.com/office/drawing/2014/main" xmlns="" val="730969024"/>
                    </a:ext>
                  </a:extLst>
                </a:gridCol>
              </a:tblGrid>
              <a:tr h="67491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توسعه سرمایه انسانی و ارتقای زیر ساختها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2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پیگیری تامین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نیروی </a:t>
                      </a: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انسانی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غیرهیأت علمی ( طرحی یا غیرطرحی ) برای گروه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ارتقاء سلامت، ارگونومی، بهداشت عمومی، بیولوژی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تامین نیرو از طریق مکاتبات و پیگیری ها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5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200" dirty="0" smtClean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توانمندسازی اعضای </a:t>
                      </a: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هیأت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علمی همکار گروه براساس نیازهای روز               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، اپیدمیولوژی بهداشت عمومی، بیولوژی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شرکت در کارگاه های آموزشی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گواهی شرکت در کارگاه ها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51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200" dirty="0" smtClean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پیگیری تامین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بودجه لازم برای خرید</a:t>
                      </a:r>
                      <a:r>
                        <a:rPr lang="ar-S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تجهیزات آموزشی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کلیه</a:t>
                      </a:r>
                      <a:r>
                        <a:rPr lang="ar-SA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گروههای آموزشی دانشکده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اپیدمیولوژی، بهداشت عمومی، بیولوژی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خرید حداقل 1 مورد از نیازها در ماه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رسید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کالا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2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فراهم سازی امکانات رفاهی جهت دانشجویان، کارکنان و اساتید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بیولوژی بهداشت عمومی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تهیه ی امکانات و لوازم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مکاتبات و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وسایل تهیه شده</a:t>
                      </a:r>
                      <a:endParaRPr lang="en-US" sz="1400" kern="1200" baseline="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5805995"/>
                  </a:ext>
                </a:extLst>
              </a:tr>
              <a:tr h="7142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توسعه ، بهسازی و نوسازی و تجهیز فضاهای فیزیکی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اپیدمیولوژی، ارتقاء سلامت، ارگونومی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بسته به امکانات دانشکده میباشد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31917203"/>
                  </a:ext>
                </a:extLst>
              </a:tr>
              <a:tr h="555438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8864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620688"/>
            <a:ext cx="5786478" cy="410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G10)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و ارتقای زیرساخت های آموزش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360919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5</a:t>
            </a:fld>
            <a:endParaRPr lang="fa-I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523116"/>
              </p:ext>
            </p:extLst>
          </p:nvPr>
        </p:nvGraphicFramePr>
        <p:xfrm>
          <a:off x="179512" y="1772819"/>
          <a:ext cx="8865053" cy="32698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59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56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05699">
                  <a:extLst>
                    <a:ext uri="{9D8B030D-6E8A-4147-A177-3AD203B41FA5}">
                      <a16:colId xmlns:a16="http://schemas.microsoft.com/office/drawing/2014/main" xmlns="" val="3833417719"/>
                    </a:ext>
                  </a:extLst>
                </a:gridCol>
              </a:tblGrid>
              <a:tr h="319457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Nazanin" panose="00000400000000000000" pitchFamily="2" charset="-78"/>
                        </a:rPr>
                        <a:t>(O1)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: </a:t>
                      </a:r>
                      <a:r>
                        <a:rPr lang="ar-SA" sz="1800" kern="1200" dirty="0" smtClean="0">
                          <a:effectLst/>
                          <a:cs typeface="B Nazanin" panose="00000400000000000000" pitchFamily="2" charset="-78"/>
                        </a:rPr>
                        <a:t>طراحی نقشه راه حرکت در مسیر مرجعیت علمی</a:t>
                      </a:r>
                      <a:r>
                        <a:rPr lang="fa-IR" sz="1800" kern="1200" dirty="0" smtClean="0">
                          <a:solidFill>
                            <a:srgbClr val="FF0000"/>
                          </a:solidFill>
                          <a:effectLst/>
                          <a:cs typeface="B Nazanin" panose="00000400000000000000" pitchFamily="2" charset="-78"/>
                        </a:rPr>
                        <a:t>-ادامه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7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دوره ای  کنفرانس های علمی ملی/ بین المللی</a:t>
                      </a:r>
                      <a:endParaRPr lang="en-US" sz="16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ای، ارتقاء سلامت</a:t>
                      </a:r>
                      <a:endParaRPr lang="en-US" sz="16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وب سایت کنفرانس_کتابچه مقالات_گزارش برگزاری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</a:t>
                      </a:r>
                      <a:endParaRPr lang="en-US" sz="16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آشنایی اساتید با سامانه ناب</a:t>
                      </a:r>
                      <a:endParaRPr lang="en-US" sz="16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بیولوژی</a:t>
                      </a: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4 کتاب به بخش گنجینه سلامت</a:t>
                      </a: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کتاب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112828028"/>
                  </a:ext>
                </a:extLst>
              </a:tr>
              <a:tr h="5625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85975348"/>
                  </a:ext>
                </a:extLst>
              </a:tr>
              <a:tr h="353253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r>
                        <a:rPr lang="fa-IR" sz="1200" dirty="0" smtClean="0">
                          <a:effectLst/>
                        </a:rPr>
                        <a:t>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5918" y="933983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 smtClean="0">
                <a:cs typeface="B Titr" pitchFamily="2" charset="-78"/>
              </a:rPr>
              <a:t>هدف کلی</a:t>
            </a:r>
            <a:r>
              <a:rPr lang="en-US" dirty="0" smtClean="0">
                <a:cs typeface="B Titr" pitchFamily="2" charset="-78"/>
              </a:rPr>
              <a:t>(G1)</a:t>
            </a:r>
            <a:r>
              <a:rPr lang="fa-IR" dirty="0" smtClean="0">
                <a:cs typeface="B Titr" pitchFamily="2" charset="-78"/>
              </a:rPr>
              <a:t>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44859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65977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04730"/>
              </p:ext>
            </p:extLst>
          </p:nvPr>
        </p:nvGraphicFramePr>
        <p:xfrm>
          <a:off x="611560" y="1124744"/>
          <a:ext cx="8227324" cy="453587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19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9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37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67744">
                  <a:extLst>
                    <a:ext uri="{9D8B030D-6E8A-4147-A177-3AD203B41FA5}">
                      <a16:colId xmlns:a16="http://schemas.microsoft.com/office/drawing/2014/main" xmlns="" val="730969024"/>
                    </a:ext>
                  </a:extLst>
                </a:gridCol>
              </a:tblGrid>
              <a:tr h="57606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:(O1)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توسعه سرمایه انسانی و ارتقای زیر ساختها 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itchFamily="2" charset="-78"/>
                        </a:rPr>
                        <a:t>- 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51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پیگیری تامین نیروی هیئت علمی/ تبدیل وضعیت استخدامی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معاون آموزشی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 مورد تا پایان 1400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حکم نیرو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5381550"/>
                  </a:ext>
                </a:extLst>
              </a:tr>
              <a:tr h="7142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پیگیری تاسیس  موزه رسانه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ارتقاء سلامت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میزان اعتبار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سوابق مکاتبات با معاونت توسعه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1838521"/>
                  </a:ext>
                </a:extLst>
              </a:tr>
              <a:tr h="7142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پیگیری 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تاسیس/ توسعه/ تجهیز آزمایشگاه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ریاست دانشکده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درصد پیشرفت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گواهی تاسیس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2615371"/>
                  </a:ext>
                </a:extLst>
              </a:tr>
              <a:tr h="7142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افزودن لینکی تحت عنوان کتب و تالیفات گروه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بهداشت عمومی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کتب و تالیفات</a:t>
                      </a:r>
                      <a:endParaRPr lang="en-US" sz="1400" kern="1200" baseline="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لینک مشاهده شده در وب سایت گروه</a:t>
                      </a:r>
                      <a:endParaRPr lang="en-US" sz="1400" kern="1200" baseline="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0202844"/>
                  </a:ext>
                </a:extLst>
              </a:tr>
              <a:tr h="555438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188640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761" y="620688"/>
            <a:ext cx="5786478" cy="410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>
                <a:cs typeface="B Titr" pitchFamily="2" charset="-78"/>
              </a:rPr>
              <a:t> (</a:t>
            </a:r>
            <a:r>
              <a:rPr lang="en-US" dirty="0" smtClean="0">
                <a:cs typeface="B Titr" pitchFamily="2" charset="-78"/>
              </a:rPr>
              <a:t>G10)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و ارتقای زیرساخت های آموزش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278854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649424"/>
              </p:ext>
            </p:extLst>
          </p:nvPr>
        </p:nvGraphicFramePr>
        <p:xfrm>
          <a:off x="457199" y="1329991"/>
          <a:ext cx="8686801" cy="51235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8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4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15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65369">
                  <a:extLst>
                    <a:ext uri="{9D8B030D-6E8A-4147-A177-3AD203B41FA5}">
                      <a16:colId xmlns:a16="http://schemas.microsoft.com/office/drawing/2014/main" xmlns="" val="3225219363"/>
                    </a:ext>
                  </a:extLst>
                </a:gridCol>
              </a:tblGrid>
              <a:tr h="550239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:(O2)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تقویت رشد متوازن و همه جانبه دانشجویان به عنوان اصلی ترین درونداد نظام آموزش علوم پزشکی کشور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8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9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افزودن لینکی به وب سایت گروه برای ارائه پیشنهادات و ایده های دانشجویان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Nazanin" panose="00000400000000000000" pitchFamily="2" charset="-78"/>
                        </a:rPr>
                        <a:t>ایجاد بانک ایده های فن آورانه و دانش بنیان و تشویق دانشجویان جهت ثبت ایده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اپیدمیولوژی،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بیولوژی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 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پیشنهادات و ایده های قابل اجرا</a:t>
                      </a:r>
                      <a:endParaRPr lang="fa-IR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1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کلاس های آموزشی و پژوهشی مختلف کاربردی جهت دانشجویان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اپیدمیولوژی،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 بهداشت عمومی، </a:t>
                      </a:r>
                      <a:r>
                        <a:rPr lang="fa-I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بیولوژی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کلاس های برگزار شده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200" dirty="0" smtClean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شناسایی دانشجویان با افت تحصیلی و بررسی علل آن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معاون آموزشی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هر 6 ماه پیگیری و مشاوره در صورت نیاز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صورتجلسه مشاوره ها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57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تشکیل کمیته شناسایی و معرفی دانشجوی نمونه کشوری</a:t>
                      </a: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(براساس به</a:t>
                      </a: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شیوه نامه مربوطه)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معاون</a:t>
                      </a: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آموزشی </a:t>
                      </a:r>
                      <a:endParaRPr lang="fa-I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مورد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78463194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تقوبت طرح استاد مشاور دانشجویان مقطع کارشناسی به منظور شناسایی دانشجویان با افت تحصیلی و بررسی علل آن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دانشجویان دارای افت تحصیلی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مشاوره های پرونده استاد مشاوره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5296584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مشارکت هر چه بیشتر دانشجویان در برنامه های گروه از جمله کنفرانس ها، طرح های پژوهشی ، آموزش دانشجویان مقاطع کارشناسی و ...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دانشجویان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مستندات کنفرانس ها، طرح های پژوهشی ، آموزش دانشجویان مقاطع کارشناسی و ...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7547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25135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70876"/>
            <a:ext cx="1571604" cy="997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2337" y="785870"/>
            <a:ext cx="5786478" cy="410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(G10)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و ارتقای زیرساخت های آموزش علوم پزشکی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585985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50933"/>
              </p:ext>
            </p:extLst>
          </p:nvPr>
        </p:nvGraphicFramePr>
        <p:xfrm>
          <a:off x="457199" y="1329991"/>
          <a:ext cx="8686801" cy="417045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8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73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33691">
                  <a:extLst>
                    <a:ext uri="{9D8B030D-6E8A-4147-A177-3AD203B41FA5}">
                      <a16:colId xmlns:a16="http://schemas.microsoft.com/office/drawing/2014/main" xmlns="" val="3225219363"/>
                    </a:ext>
                  </a:extLst>
                </a:gridCol>
              </a:tblGrid>
              <a:tr h="550239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itchFamily="2" charset="-78"/>
                        </a:rPr>
                        <a:t>:(O2) </a:t>
                      </a:r>
                      <a:r>
                        <a:rPr lang="fa-IR" sz="1800" dirty="0" smtClean="0">
                          <a:effectLst/>
                          <a:cs typeface="B Titr" pitchFamily="2" charset="-78"/>
                        </a:rPr>
                        <a:t>تقویت رشد متوازن و همه جانبه دانشجویان به عنوان اصلی ترین درونداد نظام آموزش علوم پزشکی کشور 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itchFamily="2" charset="-78"/>
                        </a:rPr>
                        <a:t> -ادامه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8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مسئول اجرا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شاخص پایش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2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شناسایی و معرفی دانشجویان استعدادهای درخشان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معاون آموزشی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معرفی حداقل 2 نفر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لیست دانشجویان معرفی شده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38756525"/>
                  </a:ext>
                </a:extLst>
              </a:tr>
              <a:tr h="67931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حمایت از فعالیت های انجمن علمی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معاون پژوهشی 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فعالیت های انجمن</a:t>
                      </a:r>
                      <a:endParaRPr lang="fa-IR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مکاتبات و لینک ها</a:t>
                      </a:r>
                      <a:endParaRPr lang="fa-IR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3260636504"/>
                  </a:ext>
                </a:extLst>
              </a:tr>
              <a:tr h="683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کارگاه ثبت ایده و اختراع از طرف انجمن علمی بهداشت عمومی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حداقل 1 کارگاه</a:t>
                      </a:r>
                      <a:endParaRPr lang="fa-IR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کارگاه های اجرا شده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578149116"/>
                  </a:ext>
                </a:extLst>
              </a:tr>
              <a:tr h="471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حمایت از شرکت های</a:t>
                      </a:r>
                      <a:r>
                        <a:rPr lang="fa-IR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 شتاب دهنده دانشجویی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معاون پژوهشی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مورد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0836691"/>
                  </a:ext>
                </a:extLst>
              </a:tr>
              <a:tr h="4748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تشکیل هسته های نخبگان دانشجویی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معاون آموزشی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 مورد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62907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25135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70876"/>
            <a:ext cx="1571604" cy="9978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2337" y="785870"/>
            <a:ext cx="5786478" cy="410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en-US" dirty="0">
                <a:cs typeface="B Titr" pitchFamily="2" charset="-78"/>
              </a:rPr>
              <a:t>(G10) </a:t>
            </a:r>
            <a:r>
              <a:rPr lang="fa-IR" dirty="0" smtClean="0">
                <a:cs typeface="B Titr" pitchFamily="2" charset="-78"/>
              </a:rPr>
              <a:t>:توسعه </a:t>
            </a:r>
            <a:r>
              <a:rPr lang="fa-IR" dirty="0">
                <a:cs typeface="B Titr" pitchFamily="2" charset="-78"/>
              </a:rPr>
              <a:t>و ارتقای زیرساخت های آموزش علوم پزشکی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830081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14520"/>
              </p:ext>
            </p:extLst>
          </p:nvPr>
        </p:nvGraphicFramePr>
        <p:xfrm>
          <a:off x="179513" y="2060848"/>
          <a:ext cx="8745701" cy="486356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32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9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5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65104">
                  <a:extLst>
                    <a:ext uri="{9D8B030D-6E8A-4147-A177-3AD203B41FA5}">
                      <a16:colId xmlns:a16="http://schemas.microsoft.com/office/drawing/2014/main" xmlns="" val="3301465430"/>
                    </a:ext>
                  </a:extLst>
                </a:gridCol>
              </a:tblGrid>
              <a:tr h="69234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 (o2)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 تدوین سند آینده نگاری در آموزش علوم پزشکی در افق چشم انداز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7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2232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اعضای هیات علمی همکار گروه در فلوشیپ های آموزشی و پژوهشی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MPH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اپیدمیولوژی، بهداشت عمومی ،بیولوژی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گواهی شرکت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45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اولویتهای پژوهشی مبتنی بر اسناد بالا دستی و نیازهای نظام سلامت و بارگزاری بر روی سایت و 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هدایت پایان نامه و طرح های تحقیقاتی در 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این 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زمینه 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(1 مورد)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 سلامت</a:t>
                      </a: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4169285382"/>
                  </a:ext>
                </a:extLst>
              </a:tr>
              <a:tr h="74245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بروزرسانی سالانه اهداف و رسالتهای گروه ، طرح درسها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گروههای آموزشی</a:t>
                      </a:r>
                      <a:endParaRPr lang="fa-I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 در هرنیمسال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4014112811"/>
                  </a:ext>
                </a:extLst>
              </a:tr>
              <a:tr h="435162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61139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196752"/>
            <a:ext cx="5786478" cy="72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 smtClean="0">
                <a:cs typeface="B Titr" pitchFamily="2" charset="-78"/>
              </a:rPr>
              <a:t>هدف کلی</a:t>
            </a:r>
            <a:r>
              <a:rPr lang="en-US" dirty="0">
                <a:cs typeface="B Titr" pitchFamily="2" charset="-78"/>
              </a:rPr>
              <a:t> (G1) </a:t>
            </a:r>
            <a:r>
              <a:rPr lang="fa-IR" dirty="0" smtClean="0">
                <a:cs typeface="B Titr" pitchFamily="2" charset="-78"/>
              </a:rPr>
              <a:t>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221372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70749"/>
              </p:ext>
            </p:extLst>
          </p:nvPr>
        </p:nvGraphicFramePr>
        <p:xfrm>
          <a:off x="179513" y="2060848"/>
          <a:ext cx="8745701" cy="34980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32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9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5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65104">
                  <a:extLst>
                    <a:ext uri="{9D8B030D-6E8A-4147-A177-3AD203B41FA5}">
                      <a16:colId xmlns:a16="http://schemas.microsoft.com/office/drawing/2014/main" xmlns="" val="3301465430"/>
                    </a:ext>
                  </a:extLst>
                </a:gridCol>
              </a:tblGrid>
              <a:tr h="692344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: (o2)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 تدوین سند آینده نگاری در آموزش علوم پزشکی در افق چشم 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انداز-ادامه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7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45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فرایند آموزشی، پژوهشی و اخلاقی و بارگزاری روی وب سایت گروه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گروههای آموزشی</a:t>
                      </a:r>
                      <a:endParaRPr lang="fa-I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 در هرنیمسال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گزارش پیشرفت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877384007"/>
                  </a:ext>
                </a:extLst>
              </a:tr>
              <a:tr h="74245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تدوین و اجرای  برنامه مداخلات و اقدامات توسعه قطب پایه مهندسی بهداشت حرفه ای و ایمنی کار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راستای نیل به مرجعیت علمی در دانشگاه علوم پزشکی شیراز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مداخلات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گواهی های مربوطه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96952958"/>
                  </a:ext>
                </a:extLst>
              </a:tr>
              <a:tr h="435162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</a:rPr>
                        <a:t>توضیحات:</a:t>
                      </a:r>
                      <a:endParaRPr lang="en-US" sz="1200" dirty="0">
                        <a:effectLst/>
                      </a:endParaRPr>
                    </a:p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611396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196752"/>
            <a:ext cx="5786478" cy="72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 smtClean="0">
                <a:cs typeface="B Titr" pitchFamily="2" charset="-78"/>
              </a:rPr>
              <a:t>هدف کلی</a:t>
            </a:r>
            <a:r>
              <a:rPr lang="en-US" dirty="0">
                <a:cs typeface="B Titr" pitchFamily="2" charset="-78"/>
              </a:rPr>
              <a:t> (G1) </a:t>
            </a:r>
            <a:r>
              <a:rPr lang="fa-IR" dirty="0" smtClean="0">
                <a:cs typeface="B Titr" pitchFamily="2" charset="-78"/>
              </a:rPr>
              <a:t>:آینده </a:t>
            </a:r>
            <a:r>
              <a:rPr lang="fa-IR" dirty="0">
                <a:cs typeface="B Titr" pitchFamily="2" charset="-78"/>
              </a:rPr>
              <a:t>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857223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27779"/>
              </p:ext>
            </p:extLst>
          </p:nvPr>
        </p:nvGraphicFramePr>
        <p:xfrm>
          <a:off x="146702" y="1203155"/>
          <a:ext cx="8964488" cy="409685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2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4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7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49551">
                  <a:extLst>
                    <a:ext uri="{9D8B030D-6E8A-4147-A177-3AD203B41FA5}">
                      <a16:colId xmlns:a16="http://schemas.microsoft.com/office/drawing/2014/main" xmlns="" val="3925981459"/>
                    </a:ext>
                  </a:extLst>
                </a:gridCol>
              </a:tblGrid>
              <a:tr h="594067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>
                          <a:effectLst/>
                          <a:cs typeface="B Titr" panose="00000700000000000000" pitchFamily="2" charset="-78"/>
                        </a:rPr>
                        <a:t>(o3) </a:t>
                      </a: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:تقویت ظرفیت های نهادهای آموزشی در جهت کسب مرجعیت علمی در حیطه های اولویت دار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fa-IR" sz="14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ترجمه </a:t>
                      </a:r>
                      <a:r>
                        <a:rPr lang="fa-IR" sz="1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 تالیف کتاب</a:t>
                      </a:r>
                      <a:endParaRPr lang="en-US" sz="14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</a:t>
                      </a:r>
                      <a:r>
                        <a:rPr lang="fa-I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سلامت، بهداشت حرفه ای، ارگونومی، بهداشت عمومی، بیولوژی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کتاب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شناسنامه کتاب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465396482"/>
                  </a:ext>
                </a:extLst>
              </a:tr>
              <a:tr h="4017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افزایش مشارکت اعضاء هیات علمی گروه درتدوین، بازنگری یا به روز رسانی استانداردها، آئین نامه ها و کتابچه های قانونی در وزارت خانه و  سایر سازمانهای مدیریتی همچون سازمان ملی استاندارد، وزارت  کار  و ...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استانداردها و آیین نامه ها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متن استاندارد یا آیین نامه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3929179430"/>
                  </a:ext>
                </a:extLst>
              </a:tr>
              <a:tr h="4017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کسب گواهی ها و استاندارد های آزمایشگاهی برای آزمایشگاههای و تجهیزات دستگاهی برای افزایش کارآیی رقابت پذیری پژوهشی یا ارتباط برون سازمانی و صنایع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گواهی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گواهی  یا مجوز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770308278"/>
                  </a:ext>
                </a:extLst>
              </a:tr>
              <a:tr h="4017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راه اندازی رشته جدید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عمومی، بهداشت محیط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20 درصد پیشرفت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4193995363"/>
                  </a:ext>
                </a:extLst>
              </a:tr>
              <a:tr h="4017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8738278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56941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Titr" pitchFamily="2" charset="-78"/>
              </a:rPr>
              <a:t>دانشکده بهداشت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8518" y="442535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کلی </a:t>
            </a:r>
            <a:r>
              <a:rPr lang="en-US" dirty="0">
                <a:cs typeface="B Titr" pitchFamily="2" charset="-78"/>
              </a:rPr>
              <a:t>(G1) </a:t>
            </a:r>
            <a:r>
              <a:rPr lang="fa-IR" dirty="0">
                <a:cs typeface="B Titr" pitchFamily="2" charset="-78"/>
              </a:rPr>
              <a:t>:</a:t>
            </a:r>
            <a:r>
              <a:rPr lang="en-US" dirty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آینده 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880136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-19361"/>
            <a:ext cx="29289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دانشکده بهداشت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1133" y="390465"/>
            <a:ext cx="5786478" cy="719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a-IR" dirty="0">
                <a:cs typeface="B Titr" pitchFamily="2" charset="-78"/>
              </a:rPr>
              <a:t>هدف </a:t>
            </a:r>
            <a:r>
              <a:rPr lang="fa-IR" dirty="0" smtClean="0">
                <a:cs typeface="B Titr" pitchFamily="2" charset="-78"/>
              </a:rPr>
              <a:t>کلی </a:t>
            </a:r>
            <a:r>
              <a:rPr lang="en-US" dirty="0">
                <a:cs typeface="B Titr" pitchFamily="2" charset="-78"/>
              </a:rPr>
              <a:t>(G1) </a:t>
            </a:r>
            <a:r>
              <a:rPr lang="fa-IR" dirty="0" smtClean="0">
                <a:cs typeface="B Titr" pitchFamily="2" charset="-78"/>
              </a:rPr>
              <a:t>: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>
                <a:cs typeface="B Titr" pitchFamily="2" charset="-78"/>
              </a:rPr>
              <a:t>آینده نگاری و ظرفیت سازی برای کسب مرجعیت علمی در علوم پزشکی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571604" cy="99788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4047-FEE5-4BAE-A8A2-146F72FAC073}" type="slidenum">
              <a:rPr lang="fa-IR" smtClean="0"/>
              <a:pPr/>
              <a:t>9</a:t>
            </a:fld>
            <a:endParaRPr lang="fa-IR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549403"/>
              </p:ext>
            </p:extLst>
          </p:nvPr>
        </p:nvGraphicFramePr>
        <p:xfrm>
          <a:off x="395536" y="1700808"/>
          <a:ext cx="8601686" cy="35528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2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5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6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46113">
                  <a:extLst>
                    <a:ext uri="{9D8B030D-6E8A-4147-A177-3AD203B41FA5}">
                      <a16:colId xmlns:a16="http://schemas.microsoft.com/office/drawing/2014/main" xmlns="" val="3925981459"/>
                    </a:ext>
                  </a:extLst>
                </a:gridCol>
              </a:tblGrid>
              <a:tr h="39350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هدف اختصاصی</a:t>
                      </a:r>
                      <a:r>
                        <a:rPr lang="en-US" sz="1800" dirty="0" smtClean="0">
                          <a:effectLst/>
                          <a:cs typeface="B Titr" panose="00000700000000000000" pitchFamily="2" charset="-78"/>
                        </a:rPr>
                        <a:t>(o3) </a:t>
                      </a:r>
                      <a:r>
                        <a:rPr lang="fa-IR" sz="1800" dirty="0" smtClean="0">
                          <a:effectLst/>
                          <a:cs typeface="B Titr" panose="00000700000000000000" pitchFamily="2" charset="-78"/>
                        </a:rPr>
                        <a:t>:تقویت ظرفیت های نهادهای آموزشی در جهت کسب مرجعیت علمی در حیطه های اولویت دار </a:t>
                      </a:r>
                      <a:r>
                        <a:rPr lang="fa-IR" sz="1800" dirty="0" smtClean="0">
                          <a:solidFill>
                            <a:srgbClr val="FF0000"/>
                          </a:solidFill>
                          <a:effectLst/>
                          <a:cs typeface="B Titr" panose="00000700000000000000" pitchFamily="2" charset="-78"/>
                        </a:rPr>
                        <a:t>-ادامه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66502" marR="665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0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شرح فعالیت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مسئول اجرا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شاخص پایش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مستندات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5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دومین جشنواره ملی رسانه در حوزه ایمنی و بهداشت حرفه ای در سال 1401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برگزاری جشنواره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سایت جشنواره_آثار برگزیده_گزارش برگزاری جشنواره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894508584"/>
                  </a:ext>
                </a:extLst>
              </a:tr>
              <a:tr h="3685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کسب گواهی ها و استاندارد های آزمایشگاهی برای آزمایشگاههای و تجهیزات دستگاهی برای افزایش کارآیی رقابت پذیری پژوهشی یا ارتباط برون سازمانی و صنایع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حرفه ای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گواهی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گواهی  یا مجوز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2845783173"/>
                  </a:ext>
                </a:extLst>
              </a:tr>
              <a:tr h="3685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6502" marR="66502" marT="0" marB="0" anchor="ctr"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493933288"/>
                  </a:ext>
                </a:extLst>
              </a:tr>
              <a:tr h="534158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 smtClean="0">
                          <a:effectLst/>
                          <a:cs typeface="B Nazanin" panose="00000400000000000000" pitchFamily="2" charset="-78"/>
                        </a:rPr>
                        <a:t>توضیحات: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6502" marR="6650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30804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5891</Words>
  <Application>Microsoft Office PowerPoint</Application>
  <PresentationFormat>On-screen Show (4:3)</PresentationFormat>
  <Paragraphs>1141</Paragraphs>
  <Slides>52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Retrospect</vt:lpstr>
      <vt:lpstr>PowerPoint Presentation</vt:lpstr>
      <vt:lpstr>PowerPoint Presentation</vt:lpstr>
      <vt:lpstr>آینده نگاری و ظرفیت سازی برای کسب مرجعیت علمی در علوم پزشکی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توسعه کارآفرینی در بستر دانشگاه های نسل سوم</vt:lpstr>
      <vt:lpstr>PowerPoint Presentation</vt:lpstr>
      <vt:lpstr>PowerPoint Presentation</vt:lpstr>
      <vt:lpstr>PowerPoint Presentation</vt:lpstr>
      <vt:lpstr>PowerPoint Presentation</vt:lpstr>
      <vt:lpstr>آموزش پاسخگو و عدالت محور</vt:lpstr>
      <vt:lpstr>PowerPoint Presentation</vt:lpstr>
      <vt:lpstr>PowerPoint Presentation</vt:lpstr>
      <vt:lpstr>PowerPoint Presentation</vt:lpstr>
      <vt:lpstr>PowerPoint Presentation</vt:lpstr>
      <vt:lpstr>توسعه راهبردی، هدفمند و ماموریت گرای برنامه های آموزش عالی سلامت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ماموریت گرایی و ارتقای توانمندی دانشگاهها  در بستر آمایش سرزمینی</vt:lpstr>
      <vt:lpstr>PowerPoint Presentation</vt:lpstr>
      <vt:lpstr>PowerPoint Presentation</vt:lpstr>
      <vt:lpstr>اعتلای اخلاق حرفه ای</vt:lpstr>
      <vt:lpstr>PowerPoint Presentation</vt:lpstr>
      <vt:lpstr>PowerPoint Presentation</vt:lpstr>
      <vt:lpstr>بین المللی سازی آموزش علوم پزشکی</vt:lpstr>
      <vt:lpstr>PowerPoint Presentation</vt:lpstr>
      <vt:lpstr>PowerPoint Presentation</vt:lpstr>
      <vt:lpstr>PowerPoint Presentation</vt:lpstr>
      <vt:lpstr>توسعه آموزش مجازی  در علوم پزشکی</vt:lpstr>
      <vt:lpstr>PowerPoint Presentation</vt:lpstr>
      <vt:lpstr>PowerPoint Presentation</vt:lpstr>
      <vt:lpstr>PowerPoint Presentation</vt:lpstr>
      <vt:lpstr>ارتقاء نظام ارزیابی و آزمون های علوم پزشکی</vt:lpstr>
      <vt:lpstr>PowerPoint Presentation</vt:lpstr>
      <vt:lpstr>توسعه و ارتقاء زیر ساخت های آموزشی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Azad</dc:creator>
  <cp:lastModifiedBy>fcc</cp:lastModifiedBy>
  <cp:revision>589</cp:revision>
  <dcterms:created xsi:type="dcterms:W3CDTF">2017-08-05T05:45:12Z</dcterms:created>
  <dcterms:modified xsi:type="dcterms:W3CDTF">2023-09-18T09:48:40Z</dcterms:modified>
</cp:coreProperties>
</file>