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12"/>
  </p:notesMasterIdLst>
  <p:sldIdLst>
    <p:sldId id="256" r:id="rId2"/>
    <p:sldId id="314" r:id="rId3"/>
    <p:sldId id="312" r:id="rId4"/>
    <p:sldId id="313" r:id="rId5"/>
    <p:sldId id="260" r:id="rId6"/>
    <p:sldId id="299" r:id="rId7"/>
    <p:sldId id="282" r:id="rId8"/>
    <p:sldId id="315" r:id="rId9"/>
    <p:sldId id="316" r:id="rId10"/>
    <p:sldId id="317" r:id="rId1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BC89EF96-8CEA-46FF-86C4-4CE0E7609802}" styleName="Light Style 3 - Acc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6" d="100"/>
          <a:sy n="66" d="100"/>
        </p:scale>
        <p:origin x="468" y="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B4C2016-22A3-4E7D-A905-4C651BDA7214}" type="datetimeFigureOut">
              <a:rPr lang="en-US" smtClean="0"/>
              <a:pPr/>
              <a:t>5/6/2026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29E283F-B3AF-469D-8F3A-37D79748D828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312E88-3BE2-4288-8DD7-40BC50E33C52}" type="datetime1">
              <a:rPr lang="en-US" smtClean="0"/>
              <a:t>5/6/2026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1C7A32-0F63-4997-A866-4D4A163F536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55D8D8-C5B0-42C6-8201-6DA153C558AE}" type="datetime1">
              <a:rPr lang="en-US" smtClean="0"/>
              <a:t>5/6/2026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1C7A32-0F63-4997-A866-4D4A163F536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1C8355-0A84-4B5A-87EA-6F9F15C7EB19}" type="datetime1">
              <a:rPr lang="en-US" smtClean="0"/>
              <a:t>5/6/2026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1C7A32-0F63-4997-A866-4D4A163F536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A707D6-4B4B-4CBA-9257-DDCD659C0225}" type="datetime1">
              <a:rPr lang="en-US" smtClean="0"/>
              <a:t>5/6/2026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1C7A32-0F63-4997-A866-4D4A163F536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FCE204-2500-477E-BEA9-E5FB6F7F15B7}" type="datetime1">
              <a:rPr lang="en-US" smtClean="0"/>
              <a:t>5/6/2026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1C7A32-0F63-4997-A866-4D4A163F536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BCD19B-D72F-4F23-BD6B-F718D18C2097}" type="datetime1">
              <a:rPr lang="en-US" smtClean="0"/>
              <a:t>5/6/2026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1C7A32-0F63-4997-A866-4D4A163F536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567D30-39A0-47D7-B0BC-A9405E02187B}" type="datetime1">
              <a:rPr lang="en-US" smtClean="0"/>
              <a:t>5/6/2026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1C7A32-0F63-4997-A866-4D4A163F536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55ECAB-1AB7-4B10-994B-7D7905D3DAE3}" type="datetime1">
              <a:rPr lang="en-US" smtClean="0"/>
              <a:t>5/6/2026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1C7A32-0F63-4997-A866-4D4A163F536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300E44-A57B-4439-851D-B768CE84BD7F}" type="datetime1">
              <a:rPr lang="en-US" smtClean="0"/>
              <a:t>5/6/2026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1C7A32-0F63-4997-A866-4D4A163F536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F076D5-2F86-4A29-8A2E-A2AA7F377C0B}" type="datetime1">
              <a:rPr lang="en-US" smtClean="0"/>
              <a:t>5/6/2026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1C7A32-0F63-4997-A866-4D4A163F536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57A024-2110-432B-AB0D-B84D2DA4BC25}" type="datetime1">
              <a:rPr lang="en-US" smtClean="0"/>
              <a:t>5/6/2026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1C7A32-0F63-4997-A866-4D4A163F536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B10C335-3F19-49EE-BDF7-427073737152}" type="datetime1">
              <a:rPr lang="en-US" smtClean="0"/>
              <a:t>5/6/2026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21C7A32-0F63-4997-A866-4D4A163F5362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fa-IR" sz="5400" b="1" dirty="0">
                <a:cs typeface="B Compset" pitchFamily="2" charset="-78"/>
              </a:rPr>
              <a:t>به نام خدا</a:t>
            </a:r>
            <a:endParaRPr lang="en-US" sz="5400" b="1" dirty="0">
              <a:cs typeface="B Compset" pitchFamily="2" charset="-78"/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F0426326-B9A8-46E8-B8DD-21CD2B02B6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1C7A32-0F63-4997-A866-4D4A163F5362}" type="slidenum">
              <a:rPr lang="en-US" smtClean="0"/>
              <a:pPr/>
              <a:t>1</a:t>
            </a:fld>
            <a:endParaRPr lang="en-US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8142BB-F804-4B83-A358-FDB7F51E49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1765613-F364-403E-B1D1-465D90C755E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4645A78-3727-4481-B3AE-AFEAC6228F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1C7A32-0F63-4997-A866-4D4A163F5362}" type="slidenum">
              <a:rPr lang="en-US" smtClean="0"/>
              <a:pPr/>
              <a:t>10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1197F5D8-439D-4142-8F8C-851C1D54D74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8333" t="20671" r="21667" b="7314"/>
          <a:stretch/>
        </p:blipFill>
        <p:spPr>
          <a:xfrm>
            <a:off x="0" y="-18143"/>
            <a:ext cx="8839200" cy="63744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0936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5D69A2-B039-4E88-AF1D-1B8453D158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2C5AB7F-E0E4-4453-8F80-5D23AF1C510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199" y="1600200"/>
            <a:ext cx="8528539" cy="5257800"/>
          </a:xfrm>
        </p:spPr>
        <p:txBody>
          <a:bodyPr/>
          <a:lstStyle/>
          <a:p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0EF6F0D-F3DC-4FBF-A882-BFD7BF8C8F5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67600" y="140240"/>
            <a:ext cx="1518139" cy="1630928"/>
          </a:xfrm>
          <a:prstGeom prst="rect">
            <a:avLst/>
          </a:prstGeom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7E28FF54-9159-4754-87E7-E3AB7CA812DD}"/>
              </a:ext>
            </a:extLst>
          </p:cNvPr>
          <p:cNvSpPr txBox="1">
            <a:spLocks/>
          </p:cNvSpPr>
          <p:nvPr/>
        </p:nvSpPr>
        <p:spPr>
          <a:xfrm>
            <a:off x="457200" y="1771168"/>
            <a:ext cx="7986932" cy="2007874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/>
          <a:p>
            <a:pPr lvl="0" algn="ctr" rtl="1">
              <a:lnSpc>
                <a:spcPct val="170000"/>
              </a:lnSpc>
              <a:spcBef>
                <a:spcPct val="0"/>
              </a:spcBef>
            </a:pPr>
            <a:br>
              <a:rPr kumimoji="0" lang="fa-IR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B Zar" pitchFamily="2" charset="-78"/>
              </a:rPr>
            </a:br>
            <a:endParaRPr kumimoji="0" lang="fa-IR" sz="1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B Zar" pitchFamily="2" charset="-78"/>
            </a:endParaRPr>
          </a:p>
          <a:p>
            <a:pPr lvl="0" algn="ctr" rtl="1">
              <a:lnSpc>
                <a:spcPct val="170000"/>
              </a:lnSpc>
              <a:spcBef>
                <a:spcPct val="0"/>
              </a:spcBef>
            </a:pPr>
            <a:endParaRPr lang="fa-IR" dirty="0">
              <a:latin typeface="+mj-lt"/>
              <a:ea typeface="+mj-ea"/>
              <a:cs typeface="B Zar" pitchFamily="2" charset="-78"/>
            </a:endParaRPr>
          </a:p>
          <a:p>
            <a:pPr lvl="0" algn="ctr" rtl="1">
              <a:lnSpc>
                <a:spcPct val="170000"/>
              </a:lnSpc>
              <a:spcBef>
                <a:spcPct val="0"/>
              </a:spcBef>
            </a:pPr>
            <a:r>
              <a:rPr lang="fa-IR" sz="2400" dirty="0">
                <a:latin typeface="+mj-lt"/>
                <a:ea typeface="+mj-ea"/>
                <a:cs typeface="B Zar" pitchFamily="2" charset="-78"/>
              </a:rPr>
              <a:t>نام فعلی مرکز </a:t>
            </a:r>
            <a:r>
              <a:rPr kumimoji="0" lang="fa-IR" sz="24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B Zar" pitchFamily="2" charset="-78"/>
              </a:rPr>
              <a:t>( فارسی – انگلیسی):</a:t>
            </a:r>
          </a:p>
          <a:p>
            <a:pPr lvl="0" algn="r" rtl="1">
              <a:lnSpc>
                <a:spcPct val="170000"/>
              </a:lnSpc>
              <a:spcBef>
                <a:spcPct val="0"/>
              </a:spcBef>
            </a:pPr>
            <a:r>
              <a:rPr kumimoji="0" lang="fa-IR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B Nazanin" panose="00000400000000000000" pitchFamily="2" charset="-78"/>
              </a:rPr>
              <a:t>فارسی:</a:t>
            </a: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B Nazanin" panose="00000400000000000000" pitchFamily="2" charset="-78"/>
              </a:rPr>
              <a:t> </a:t>
            </a:r>
            <a:r>
              <a:rPr kumimoji="0" lang="fa-IR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B Nazanin" panose="00000400000000000000" pitchFamily="2" charset="-78"/>
              </a:rPr>
              <a:t>مرکز تحقیقات سالمندی                                  انگلیسی:</a:t>
            </a: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B Nazanin" panose="00000400000000000000" pitchFamily="2" charset="-78"/>
              </a:rPr>
              <a:t> Aging Research Center</a:t>
            </a:r>
            <a:endParaRPr kumimoji="0" lang="fa-IR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B Nazanin" panose="00000400000000000000" pitchFamily="2" charset="-78"/>
            </a:endParaRPr>
          </a:p>
          <a:p>
            <a:pPr lvl="0" algn="ctr" rtl="1">
              <a:lnSpc>
                <a:spcPct val="170000"/>
              </a:lnSpc>
              <a:spcBef>
                <a:spcPct val="0"/>
              </a:spcBef>
            </a:pPr>
            <a:r>
              <a:rPr lang="fa-IR" dirty="0">
                <a:solidFill>
                  <a:schemeClr val="tx1"/>
                </a:solidFill>
                <a:latin typeface="+mj-lt"/>
                <a:ea typeface="+mj-ea"/>
                <a:cs typeface="B Nazanin" panose="00000400000000000000" pitchFamily="2" charset="-78"/>
              </a:rPr>
              <a:t>تاریخ موافقت اصولی : اردیبهشت 92           تاریخ موافقت قطعی : ندارد</a:t>
            </a:r>
            <a:endParaRPr kumimoji="0" lang="fa-IR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B Nazanin" panose="00000400000000000000" pitchFamily="2" charset="-78"/>
            </a:endParaRPr>
          </a:p>
          <a:p>
            <a:pPr lvl="3" algn="r" rtl="1">
              <a:lnSpc>
                <a:spcPct val="170000"/>
              </a:lnSpc>
              <a:spcBef>
                <a:spcPct val="0"/>
              </a:spcBef>
            </a:pP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B Zar" pitchFamily="2" charset="-78"/>
            </a:endParaRPr>
          </a:p>
          <a:p>
            <a:pPr lvl="3" algn="r" rtl="1">
              <a:lnSpc>
                <a:spcPct val="170000"/>
              </a:lnSpc>
              <a:spcBef>
                <a:spcPct val="0"/>
              </a:spcBef>
            </a:pPr>
            <a:endParaRPr lang="en-US" sz="1100" dirty="0">
              <a:solidFill>
                <a:schemeClr val="tx1"/>
              </a:solidFill>
              <a:latin typeface="+mj-lt"/>
              <a:ea typeface="+mj-ea"/>
              <a:cs typeface="B Zar" pitchFamily="2" charset="-78"/>
            </a:endParaRPr>
          </a:p>
          <a:p>
            <a:pPr lvl="3" algn="r" rtl="1">
              <a:lnSpc>
                <a:spcPct val="170000"/>
              </a:lnSpc>
              <a:spcBef>
                <a:spcPct val="0"/>
              </a:spcBef>
            </a:pP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B Zar" pitchFamily="2" charset="-78"/>
            </a:endParaRPr>
          </a:p>
          <a:p>
            <a:pPr lvl="3" algn="r" rtl="1">
              <a:lnSpc>
                <a:spcPct val="170000"/>
              </a:lnSpc>
              <a:spcBef>
                <a:spcPct val="0"/>
              </a:spcBef>
            </a:pPr>
            <a:endParaRPr lang="en-US" sz="1100" dirty="0">
              <a:solidFill>
                <a:schemeClr val="tx1"/>
              </a:solidFill>
              <a:latin typeface="+mj-lt"/>
              <a:ea typeface="+mj-ea"/>
              <a:cs typeface="B Zar" pitchFamily="2" charset="-78"/>
            </a:endParaRPr>
          </a:p>
          <a:p>
            <a:pPr lvl="3" algn="r" rtl="1">
              <a:lnSpc>
                <a:spcPct val="170000"/>
              </a:lnSpc>
              <a:spcBef>
                <a:spcPct val="0"/>
              </a:spcBef>
            </a:pPr>
            <a:endParaRPr kumimoji="0" lang="fa-IR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B Nazanin" panose="00000400000000000000" pitchFamily="2" charset="-78"/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177945D0-4A1C-4B18-A61B-04C6B7528AD6}"/>
              </a:ext>
            </a:extLst>
          </p:cNvPr>
          <p:cNvSpPr txBox="1">
            <a:spLocks/>
          </p:cNvSpPr>
          <p:nvPr/>
        </p:nvSpPr>
        <p:spPr>
          <a:xfrm>
            <a:off x="457200" y="3870323"/>
            <a:ext cx="8001000" cy="2514600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/>
          <a:p>
            <a:pPr lvl="0" algn="ctr" rtl="1">
              <a:spcBef>
                <a:spcPct val="0"/>
              </a:spcBef>
            </a:pPr>
            <a:br>
              <a:rPr kumimoji="0" lang="fa-IR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B Nazanin" panose="00000400000000000000" pitchFamily="2" charset="-78"/>
              </a:rPr>
            </a:br>
            <a:endParaRPr kumimoji="0" lang="fa-IR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B Nazanin" panose="00000400000000000000" pitchFamily="2" charset="-78"/>
            </a:endParaRPr>
          </a:p>
          <a:p>
            <a:pPr lvl="0" algn="ctr" rtl="1">
              <a:spcBef>
                <a:spcPct val="0"/>
              </a:spcBef>
            </a:pPr>
            <a:endParaRPr lang="fa-IR" sz="2000" dirty="0">
              <a:latin typeface="+mj-lt"/>
              <a:ea typeface="+mj-ea"/>
              <a:cs typeface="B Nazanin" panose="00000400000000000000" pitchFamily="2" charset="-78"/>
            </a:endParaRPr>
          </a:p>
          <a:p>
            <a:pPr lvl="0" algn="ctr" rtl="1">
              <a:spcBef>
                <a:spcPct val="0"/>
              </a:spcBef>
            </a:pPr>
            <a:endParaRPr lang="fa-IR" sz="2000" dirty="0">
              <a:latin typeface="+mj-lt"/>
              <a:ea typeface="+mj-ea"/>
              <a:cs typeface="B Nazanin" panose="00000400000000000000" pitchFamily="2" charset="-78"/>
            </a:endParaRPr>
          </a:p>
          <a:p>
            <a:pPr lvl="0" algn="ctr" rtl="1">
              <a:spcBef>
                <a:spcPct val="0"/>
              </a:spcBef>
            </a:pPr>
            <a:endParaRPr lang="fa-IR" b="1" dirty="0">
              <a:latin typeface="+mj-lt"/>
              <a:ea typeface="+mj-ea"/>
              <a:cs typeface="B Nazanin" panose="00000400000000000000" pitchFamily="2" charset="-78"/>
            </a:endParaRPr>
          </a:p>
          <a:p>
            <a:pPr lvl="0" algn="ctr" rtl="1">
              <a:spcBef>
                <a:spcPct val="0"/>
              </a:spcBef>
            </a:pPr>
            <a:endParaRPr lang="fa-IR" sz="2400" dirty="0">
              <a:latin typeface="+mj-lt"/>
              <a:ea typeface="+mj-ea"/>
              <a:cs typeface="B Zar" pitchFamily="2" charset="-78"/>
            </a:endParaRPr>
          </a:p>
          <a:p>
            <a:pPr lvl="0" algn="ctr" rtl="1">
              <a:spcBef>
                <a:spcPct val="0"/>
              </a:spcBef>
            </a:pPr>
            <a:endParaRPr lang="fa-IR" sz="2400" dirty="0">
              <a:latin typeface="+mj-lt"/>
              <a:ea typeface="+mj-ea"/>
              <a:cs typeface="B Zar" pitchFamily="2" charset="-78"/>
            </a:endParaRPr>
          </a:p>
          <a:p>
            <a:pPr lvl="0" algn="ctr" rtl="1">
              <a:spcBef>
                <a:spcPct val="0"/>
              </a:spcBef>
            </a:pPr>
            <a:r>
              <a:rPr lang="fa-IR" sz="2400" dirty="0">
                <a:latin typeface="+mj-lt"/>
                <a:ea typeface="+mj-ea"/>
                <a:cs typeface="B Zar" pitchFamily="2" charset="-78"/>
              </a:rPr>
              <a:t>نام پیشنهادی مرکز ( فارسی – انگلیسی):</a:t>
            </a:r>
          </a:p>
          <a:p>
            <a:pPr lvl="3" algn="r" rtl="1">
              <a:lnSpc>
                <a:spcPct val="170000"/>
              </a:lnSpc>
              <a:spcBef>
                <a:spcPct val="0"/>
              </a:spcBef>
            </a:pPr>
            <a:r>
              <a:rPr lang="fa-IR" sz="2000" dirty="0">
                <a:latin typeface="+mj-lt"/>
                <a:ea typeface="+mj-ea"/>
                <a:cs typeface="B Nazanin" panose="00000400000000000000" pitchFamily="2" charset="-78"/>
              </a:rPr>
              <a:t>فارسی: مرکز تحقیقات جوانی جمعیت  و سالمندی پویا     </a:t>
            </a:r>
          </a:p>
          <a:p>
            <a:pPr lvl="3" algn="r" rtl="1">
              <a:lnSpc>
                <a:spcPct val="170000"/>
              </a:lnSpc>
              <a:spcBef>
                <a:spcPct val="0"/>
              </a:spcBef>
            </a:pPr>
            <a:r>
              <a:rPr lang="fa-IR" sz="2000" dirty="0">
                <a:latin typeface="+mj-lt"/>
                <a:ea typeface="+mj-ea"/>
                <a:cs typeface="B Nazanin" panose="00000400000000000000" pitchFamily="2" charset="-78"/>
              </a:rPr>
              <a:t>انگلیسی :</a:t>
            </a:r>
            <a:r>
              <a:rPr lang="en-US" sz="2000" dirty="0">
                <a:latin typeface="+mj-lt"/>
                <a:ea typeface="+mj-ea"/>
                <a:cs typeface="B Nazanin" panose="00000400000000000000" pitchFamily="2" charset="-78"/>
              </a:rPr>
              <a:t>Research Centre for Youth Population and Active Aging (RCYPAA)</a:t>
            </a:r>
          </a:p>
          <a:p>
            <a:pPr lvl="0" algn="ctr" rtl="1">
              <a:spcBef>
                <a:spcPct val="0"/>
              </a:spcBef>
            </a:pPr>
            <a:endParaRPr kumimoji="0" lang="fa-IR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B Nazanin" panose="00000400000000000000" pitchFamily="2" charset="-78"/>
            </a:endParaRPr>
          </a:p>
          <a:p>
            <a:pPr lvl="3" algn="r" rtl="1">
              <a:spcBef>
                <a:spcPct val="0"/>
              </a:spcBef>
            </a:pPr>
            <a:endParaRPr kumimoji="0" lang="en-US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B Nazanin" panose="00000400000000000000" pitchFamily="2" charset="-78"/>
            </a:endParaRPr>
          </a:p>
          <a:p>
            <a:pPr lvl="3" algn="r" rtl="1">
              <a:spcBef>
                <a:spcPct val="0"/>
              </a:spcBef>
            </a:pPr>
            <a:endParaRPr lang="en-US" dirty="0">
              <a:solidFill>
                <a:schemeClr val="tx1"/>
              </a:solidFill>
              <a:latin typeface="+mj-lt"/>
              <a:ea typeface="+mj-ea"/>
              <a:cs typeface="B Nazanin" panose="00000400000000000000" pitchFamily="2" charset="-78"/>
            </a:endParaRPr>
          </a:p>
          <a:p>
            <a:pPr lvl="3" algn="r" rtl="1">
              <a:spcBef>
                <a:spcPct val="0"/>
              </a:spcBef>
            </a:pPr>
            <a:r>
              <a:rPr kumimoji="0" lang="fa-IR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B Nazanin" panose="00000400000000000000" pitchFamily="2" charset="-78"/>
              </a:rPr>
              <a:t> </a:t>
            </a:r>
            <a:endParaRPr lang="en-US" dirty="0">
              <a:solidFill>
                <a:schemeClr val="tx1"/>
              </a:solidFill>
              <a:latin typeface="+mj-lt"/>
              <a:ea typeface="+mj-ea"/>
              <a:cs typeface="B Nazanin" panose="00000400000000000000" pitchFamily="2" charset="-78"/>
            </a:endParaRPr>
          </a:p>
          <a:p>
            <a:pPr lvl="3" algn="r" rtl="1">
              <a:spcBef>
                <a:spcPct val="0"/>
              </a:spcBef>
            </a:pPr>
            <a:endParaRPr lang="en-US" dirty="0">
              <a:solidFill>
                <a:schemeClr val="tx1"/>
              </a:solidFill>
              <a:latin typeface="+mj-lt"/>
              <a:ea typeface="+mj-ea"/>
              <a:cs typeface="B Nazanin" panose="00000400000000000000" pitchFamily="2" charset="-78"/>
            </a:endParaRPr>
          </a:p>
          <a:p>
            <a:pPr lvl="3" algn="r" rtl="1">
              <a:spcBef>
                <a:spcPct val="0"/>
              </a:spcBef>
            </a:pPr>
            <a:endParaRPr lang="en-US" dirty="0">
              <a:solidFill>
                <a:schemeClr val="tx1"/>
              </a:solidFill>
              <a:latin typeface="+mj-lt"/>
              <a:ea typeface="+mj-ea"/>
              <a:cs typeface="B Nazanin" panose="00000400000000000000" pitchFamily="2" charset="-78"/>
            </a:endParaRPr>
          </a:p>
          <a:p>
            <a:pPr lvl="3" algn="r" rtl="1">
              <a:spcBef>
                <a:spcPct val="0"/>
              </a:spcBef>
            </a:pPr>
            <a:endParaRPr lang="en-US" dirty="0">
              <a:solidFill>
                <a:schemeClr val="tx1"/>
              </a:solidFill>
              <a:latin typeface="+mj-lt"/>
              <a:ea typeface="+mj-ea"/>
              <a:cs typeface="B Nazanin" panose="00000400000000000000" pitchFamily="2" charset="-78"/>
            </a:endParaRPr>
          </a:p>
          <a:p>
            <a:pPr lvl="3" algn="r" rtl="1">
              <a:spcBef>
                <a:spcPct val="0"/>
              </a:spcBef>
            </a:pPr>
            <a:endParaRPr kumimoji="0" lang="en-US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B Nazanin" panose="00000400000000000000" pitchFamily="2" charset="-78"/>
            </a:endParaRP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22264EB7-B0E9-4323-8EB9-3C4FE2D76D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1C7A32-0F63-4997-A866-4D4A163F5362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748820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D1C4D1B-08DB-4E90-BA0C-A19640E7D2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63000" y="6336420"/>
            <a:ext cx="304800" cy="365125"/>
          </a:xfrm>
        </p:spPr>
        <p:txBody>
          <a:bodyPr/>
          <a:lstStyle/>
          <a:p>
            <a:fld id="{521C7A32-0F63-4997-A866-4D4A163F5362}" type="slidenum">
              <a:rPr lang="en-US" smtClean="0"/>
              <a:pPr/>
              <a:t>3</a:t>
            </a:fld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44DCE43-1052-421C-A3D8-60669F14B5F5}"/>
              </a:ext>
            </a:extLst>
          </p:cNvPr>
          <p:cNvSpPr txBox="1"/>
          <p:nvPr/>
        </p:nvSpPr>
        <p:spPr>
          <a:xfrm>
            <a:off x="1524000" y="457200"/>
            <a:ext cx="60198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a-IR" sz="4400" dirty="0">
                <a:cs typeface="B Titr" panose="00000700000000000000" pitchFamily="2" charset="-78"/>
              </a:rPr>
              <a:t>چشم انداز و رسالت مرکز</a:t>
            </a:r>
            <a:endParaRPr lang="en-US" sz="4400" dirty="0">
              <a:cs typeface="B Titr" panose="00000700000000000000" pitchFamily="2" charset="-78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E94DFCE-A158-4F9D-ABA0-C84E8211E234}"/>
              </a:ext>
            </a:extLst>
          </p:cNvPr>
          <p:cNvSpPr txBox="1"/>
          <p:nvPr/>
        </p:nvSpPr>
        <p:spPr>
          <a:xfrm>
            <a:off x="228600" y="1828800"/>
            <a:ext cx="8686800" cy="37087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>
              <a:lnSpc>
                <a:spcPct val="200000"/>
              </a:lnSpc>
            </a:pPr>
            <a:r>
              <a:rPr lang="fa-IR" sz="2000" b="1" dirty="0" err="1">
                <a:cs typeface="B Nazanin" panose="00000400000000000000" pitchFamily="2" charset="-78"/>
              </a:rPr>
              <a:t>چشم‌انداز</a:t>
            </a:r>
            <a:r>
              <a:rPr lang="fa-IR" sz="2000" b="1" dirty="0">
                <a:cs typeface="B Nazanin" panose="00000400000000000000" pitchFamily="2" charset="-78"/>
              </a:rPr>
              <a:t>:</a:t>
            </a:r>
            <a:r>
              <a:rPr lang="fa-IR" sz="2000" dirty="0">
                <a:cs typeface="B Nazanin" panose="00000400000000000000" pitchFamily="2" charset="-78"/>
              </a:rPr>
              <a:t> تبدیل شدن طی سه سال آینده به یک مرکز تحقیقاتی پیشرو در سطح جهانی در حوزه جوانی جمعیت، باروری و سالمندی پویا با </a:t>
            </a:r>
            <a:r>
              <a:rPr lang="fa-IR" sz="2000" dirty="0" err="1">
                <a:cs typeface="B Nazanin" panose="00000400000000000000" pitchFamily="2" charset="-78"/>
              </a:rPr>
              <a:t>بهره‌گیری</a:t>
            </a:r>
            <a:r>
              <a:rPr lang="fa-IR" sz="2000" dirty="0">
                <a:cs typeface="B Nazanin" panose="00000400000000000000" pitchFamily="2" charset="-78"/>
              </a:rPr>
              <a:t> از هوش مصنوعی و یادگیری ماشین برای حل مسائل پیچیده جمعیتی و ارتقای کیفیت زندگی سالمندان.</a:t>
            </a:r>
            <a:br>
              <a:rPr lang="fa-IR" sz="2000" dirty="0">
                <a:cs typeface="B Nazanin" panose="00000400000000000000" pitchFamily="2" charset="-78"/>
              </a:rPr>
            </a:br>
            <a:r>
              <a:rPr lang="fa-IR" sz="2000" b="1" dirty="0">
                <a:cs typeface="B Nazanin" panose="00000400000000000000" pitchFamily="2" charset="-78"/>
              </a:rPr>
              <a:t>رسالت:</a:t>
            </a:r>
            <a:r>
              <a:rPr lang="fa-IR" sz="2000" dirty="0">
                <a:cs typeface="B Nazanin" panose="00000400000000000000" pitchFamily="2" charset="-78"/>
              </a:rPr>
              <a:t> انجام </a:t>
            </a:r>
            <a:r>
              <a:rPr lang="fa-IR" sz="2000" dirty="0" err="1">
                <a:cs typeface="B Nazanin" panose="00000400000000000000" pitchFamily="2" charset="-78"/>
              </a:rPr>
              <a:t>پژوهش‌های</a:t>
            </a:r>
            <a:r>
              <a:rPr lang="fa-IR" sz="2000" dirty="0">
                <a:cs typeface="B Nazanin" panose="00000400000000000000" pitchFamily="2" charset="-78"/>
              </a:rPr>
              <a:t> کاربردی و بنیادی در حوزه جوانی جمعیت، باروری/ناباروری و سالمندی پویا با تمرکز بر مسائل محلی، استفاده از </a:t>
            </a:r>
            <a:r>
              <a:rPr lang="fa-IR" sz="2000" dirty="0" err="1">
                <a:cs typeface="B Nazanin" panose="00000400000000000000" pitchFamily="2" charset="-78"/>
              </a:rPr>
              <a:t>داده‌های</a:t>
            </a:r>
            <a:r>
              <a:rPr lang="fa-IR" sz="2000" dirty="0">
                <a:cs typeface="B Nazanin" panose="00000400000000000000" pitchFamily="2" charset="-78"/>
              </a:rPr>
              <a:t> جمعیتی و بالینی و </a:t>
            </a:r>
            <a:r>
              <a:rPr lang="fa-IR" sz="2000" dirty="0" err="1">
                <a:cs typeface="B Nazanin" panose="00000400000000000000" pitchFamily="2" charset="-78"/>
              </a:rPr>
              <a:t>به‌کارگیری</a:t>
            </a:r>
            <a:r>
              <a:rPr lang="fa-IR" sz="2000" dirty="0">
                <a:cs typeface="B Nazanin" panose="00000400000000000000" pitchFamily="2" charset="-78"/>
              </a:rPr>
              <a:t> هوش مصنوعی برای ارائه راهکارهای علمی و فناورانه جهت بهبود سلامت و کیفیت زندگی جمعیت.</a:t>
            </a:r>
            <a:endParaRPr lang="en-US" sz="2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a-IR" dirty="0">
                <a:cs typeface="B Titr" panose="00000700000000000000" pitchFamily="2" charset="-78"/>
              </a:rPr>
              <a:t>علت و هدف تغییر نام مرکز</a:t>
            </a:r>
            <a:endParaRPr lang="en-US" dirty="0">
              <a:cs typeface="B Titr" panose="00000700000000000000" pitchFamily="2" charset="-78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C73E947-2E1F-4C18-AD8A-1A3C1B6A97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1C7A32-0F63-4997-A866-4D4A163F5362}" type="slidenum">
              <a:rPr lang="en-US" smtClean="0"/>
              <a:pPr/>
              <a:t>4</a:t>
            </a:fld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003A796-F40E-4707-A8D9-310D814D7FBA}"/>
              </a:ext>
            </a:extLst>
          </p:cNvPr>
          <p:cNvSpPr txBox="1"/>
          <p:nvPr/>
        </p:nvSpPr>
        <p:spPr>
          <a:xfrm>
            <a:off x="152400" y="1219200"/>
            <a:ext cx="8839200" cy="36994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rtl="1">
              <a:lnSpc>
                <a:spcPct val="200000"/>
              </a:lnSpc>
            </a:pPr>
            <a:r>
              <a:rPr lang="fa-IR" sz="2000" dirty="0">
                <a:cs typeface="B Nazanin" panose="00000400000000000000" pitchFamily="2" charset="-78"/>
              </a:rPr>
              <a:t>جوانی جمعیت و سالمندی پویا دو مؤلفه </a:t>
            </a:r>
            <a:r>
              <a:rPr lang="fa-IR" sz="2000" dirty="0" err="1">
                <a:cs typeface="B Nazanin" panose="00000400000000000000" pitchFamily="2" charset="-78"/>
              </a:rPr>
              <a:t>به‌هم‌پیوسته</a:t>
            </a:r>
            <a:r>
              <a:rPr lang="fa-IR" sz="2000" dirty="0">
                <a:cs typeface="B Nazanin" panose="00000400000000000000" pitchFamily="2" charset="-78"/>
              </a:rPr>
              <a:t> در پویایی جمعیتی و توسعه پایدار هستند؛ زیرا وجود جمعیت جوان و فعال با تقویت اقتصاد، </a:t>
            </a:r>
            <a:r>
              <a:rPr lang="fa-IR" sz="2000" dirty="0" err="1">
                <a:cs typeface="B Nazanin" panose="00000400000000000000" pitchFamily="2" charset="-78"/>
              </a:rPr>
              <a:t>نظام‌های</a:t>
            </a:r>
            <a:r>
              <a:rPr lang="fa-IR" sz="2000" dirty="0">
                <a:cs typeface="B Nazanin" panose="00000400000000000000" pitchFamily="2" charset="-78"/>
              </a:rPr>
              <a:t> حمایتی و </a:t>
            </a:r>
            <a:r>
              <a:rPr lang="fa-IR" sz="2000" dirty="0" err="1">
                <a:cs typeface="B Nazanin" panose="00000400000000000000" pitchFamily="2" charset="-78"/>
              </a:rPr>
              <a:t>شبکه‌های</a:t>
            </a:r>
            <a:r>
              <a:rPr lang="fa-IR" sz="2000" dirty="0">
                <a:cs typeface="B Nazanin" panose="00000400000000000000" pitchFamily="2" charset="-78"/>
              </a:rPr>
              <a:t> خانوادگی، زمینه تأمین رفاه و کیفیت زندگی سالمندان را فراهم </a:t>
            </a:r>
            <a:r>
              <a:rPr lang="fa-IR" sz="2000" dirty="0" err="1">
                <a:cs typeface="B Nazanin" panose="00000400000000000000" pitchFamily="2" charset="-78"/>
              </a:rPr>
              <a:t>می‌کند</a:t>
            </a:r>
            <a:r>
              <a:rPr lang="fa-IR" sz="2000" dirty="0">
                <a:cs typeface="B Nazanin" panose="00000400000000000000" pitchFamily="2" charset="-78"/>
              </a:rPr>
              <a:t>. از سوی دیگر، سالمندی پویا حاصل </a:t>
            </a:r>
            <a:r>
              <a:rPr lang="fa-IR" sz="2000" dirty="0" err="1">
                <a:cs typeface="B Nazanin" panose="00000400000000000000" pitchFamily="2" charset="-78"/>
              </a:rPr>
              <a:t>سرمایه‌گذاری</a:t>
            </a:r>
            <a:r>
              <a:rPr lang="fa-IR" sz="2000" dirty="0">
                <a:cs typeface="B Nazanin" panose="00000400000000000000" pitchFamily="2" charset="-78"/>
              </a:rPr>
              <a:t> در سلامت، آموزش و سبک زندگی سالم در طول چرخه زندگی است؛ بنابراین توجه </a:t>
            </a:r>
            <a:r>
              <a:rPr lang="fa-IR" sz="2000" dirty="0" err="1">
                <a:cs typeface="B Nazanin" panose="00000400000000000000" pitchFamily="2" charset="-78"/>
              </a:rPr>
              <a:t>هم‌زمان</a:t>
            </a:r>
            <a:r>
              <a:rPr lang="fa-IR" sz="2000" dirty="0">
                <a:cs typeface="B Nazanin" panose="00000400000000000000" pitchFamily="2" charset="-78"/>
              </a:rPr>
              <a:t> به جوانی جمعیت و سالمندی، رویکردی راهبردی برای مدیریت تحولات جمعیتی و ارتقای سلامت جامعه به شمار </a:t>
            </a:r>
            <a:r>
              <a:rPr lang="fa-IR" sz="2000" dirty="0" err="1">
                <a:cs typeface="B Nazanin" panose="00000400000000000000" pitchFamily="2" charset="-78"/>
              </a:rPr>
              <a:t>می‌آید</a:t>
            </a:r>
            <a:r>
              <a:rPr lang="fa-IR" sz="2000" dirty="0">
                <a:cs typeface="B Nazanin" panose="00000400000000000000" pitchFamily="2" charset="-78"/>
              </a:rPr>
              <a:t>.</a:t>
            </a:r>
            <a:endParaRPr lang="en-US" sz="2000" dirty="0">
              <a:cs typeface="B Nazanin" panose="00000400000000000000" pitchFamily="2" charset="-78"/>
            </a:endParaRPr>
          </a:p>
          <a:p>
            <a:pPr algn="just" rtl="1">
              <a:lnSpc>
                <a:spcPct val="200000"/>
              </a:lnSpc>
            </a:pP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338025140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 vert="horz" lIns="91440" tIns="45720" rIns="91440" bIns="45720" rtlCol="0" anchor="ctr">
            <a:normAutofit/>
          </a:bodyPr>
          <a:lstStyle/>
          <a:p>
            <a:pPr rtl="1"/>
            <a:r>
              <a:rPr lang="fa-IR" dirty="0">
                <a:cs typeface="B Zar" pitchFamily="2" charset="-78"/>
              </a:rPr>
              <a:t>مشخصات هیأت موسس</a:t>
            </a:r>
            <a:br>
              <a:rPr lang="fa-IR" dirty="0">
                <a:cs typeface="B Zar" pitchFamily="2" charset="-78"/>
              </a:rPr>
            </a:br>
            <a:endParaRPr lang="en-US" dirty="0">
              <a:cs typeface="B Zar" pitchFamily="2" charset="-78"/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AF6AEB69-0CC9-4BB5-AD44-1DA29E69F8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1C7A32-0F63-4997-A866-4D4A163F5362}" type="slidenum">
              <a:rPr lang="en-US" smtClean="0"/>
              <a:pPr/>
              <a:t>5</a:t>
            </a:fld>
            <a:endParaRPr lang="en-US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533400"/>
            <a:ext cx="8229600" cy="5592763"/>
          </a:xfrm>
        </p:spPr>
        <p:txBody>
          <a:bodyPr/>
          <a:lstStyle/>
          <a:p>
            <a:pPr>
              <a:buNone/>
            </a:pPr>
            <a:r>
              <a:rPr lang="fa-IR" dirty="0"/>
              <a:t> </a:t>
            </a:r>
            <a:endParaRPr lang="en-US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72019286"/>
              </p:ext>
            </p:extLst>
          </p:nvPr>
        </p:nvGraphicFramePr>
        <p:xfrm>
          <a:off x="228601" y="228599"/>
          <a:ext cx="8618188" cy="5547360"/>
        </p:xfrm>
        <a:graphic>
          <a:graphicData uri="http://schemas.openxmlformats.org/drawingml/2006/table">
            <a:tbl>
              <a:tblPr firstRow="1" bandRow="1">
                <a:tableStyleId>{616DA210-FB5B-4158-B5E0-FEB733F419BA}</a:tableStyleId>
              </a:tblPr>
              <a:tblGrid>
                <a:gridCol w="114299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858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5334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9906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921991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99060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1066800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1066800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609598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</a:tblGrid>
              <a:tr h="383000">
                <a:tc rowSpan="2">
                  <a:txBody>
                    <a:bodyPr/>
                    <a:lstStyle/>
                    <a:p>
                      <a:pPr marL="0" algn="ctr" rtl="1" eaLnBrk="1" latinLnBrk="0" hangingPunct="1"/>
                      <a:r>
                        <a:rPr kumimoji="0" lang="fa-IR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B Zar" pitchFamily="2" charset="-78"/>
                        </a:rPr>
                        <a:t>عضویت در مرکز</a:t>
                      </a:r>
                    </a:p>
                    <a:p>
                      <a:pPr marL="0" algn="ctr" rtl="1" eaLnBrk="1" latinLnBrk="0" hangingPunct="1"/>
                      <a:r>
                        <a:rPr kumimoji="0" lang="fa-IR" sz="14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B Zar" pitchFamily="2" charset="-78"/>
                        </a:rPr>
                        <a:t>(</a:t>
                      </a:r>
                      <a:r>
                        <a:rPr kumimoji="0" lang="fa-IR" sz="1400" b="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B Zar" pitchFamily="2" charset="-78"/>
                        </a:rPr>
                        <a:t>تمام یا نیمه وقت)</a:t>
                      </a:r>
                      <a:endParaRPr kumimoji="0" lang="en-US" sz="1800" b="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B Zar" pitchFamily="2" charset="-78"/>
                      </a:endParaRPr>
                    </a:p>
                  </a:txBody>
                  <a:tcPr>
                    <a:lnB w="190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algn="ctr" rtl="1" eaLnBrk="1" latinLnBrk="0" hangingPunct="1"/>
                      <a:r>
                        <a:rPr kumimoji="0" lang="fa-IR" sz="1400" kern="1200" dirty="0">
                          <a:solidFill>
                            <a:schemeClr val="tx2">
                              <a:lumMod val="50000"/>
                            </a:schemeClr>
                          </a:solidFill>
                          <a:cs typeface="B Zar" pitchFamily="2" charset="-78"/>
                        </a:rPr>
                        <a:t>تعداد </a:t>
                      </a:r>
                    </a:p>
                    <a:p>
                      <a:pPr marL="0" algn="ctr" rtl="1" eaLnBrk="1" latinLnBrk="0" hangingPunct="1"/>
                      <a:r>
                        <a:rPr kumimoji="0" lang="fa-IR" sz="1400" kern="1200" dirty="0">
                          <a:solidFill>
                            <a:schemeClr val="tx2">
                              <a:lumMod val="50000"/>
                            </a:schemeClr>
                          </a:solidFill>
                          <a:cs typeface="B Zar" pitchFamily="2" charset="-78"/>
                        </a:rPr>
                        <a:t>پایان نامه ها</a:t>
                      </a:r>
                      <a:endParaRPr kumimoji="0" lang="en-US" sz="1400" kern="1200" dirty="0">
                        <a:solidFill>
                          <a:schemeClr val="tx2">
                            <a:lumMod val="50000"/>
                          </a:schemeClr>
                        </a:solidFill>
                        <a:latin typeface="+mn-lt"/>
                        <a:ea typeface="+mn-ea"/>
                        <a:cs typeface="B Zar" pitchFamily="2" charset="-78"/>
                      </a:endParaRPr>
                    </a:p>
                  </a:txBody>
                  <a:tcPr>
                    <a:lnR w="190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90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algn="ctr" rtl="1" eaLnBrk="1" latinLnBrk="0" hangingPunct="1"/>
                      <a:r>
                        <a:rPr kumimoji="0" lang="fa-IR" sz="1400" kern="1200" dirty="0">
                          <a:solidFill>
                            <a:schemeClr val="tx2">
                              <a:lumMod val="50000"/>
                            </a:schemeClr>
                          </a:solidFill>
                          <a:cs typeface="B Zar" pitchFamily="2" charset="-78"/>
                        </a:rPr>
                        <a:t>تعداد طرح ها</a:t>
                      </a:r>
                      <a:endParaRPr kumimoji="0" lang="en-US" sz="1400" kern="1200" dirty="0">
                        <a:solidFill>
                          <a:schemeClr val="tx2">
                            <a:lumMod val="50000"/>
                          </a:schemeClr>
                        </a:solidFill>
                        <a:latin typeface="+mn-lt"/>
                        <a:ea typeface="+mn-ea"/>
                        <a:cs typeface="B Zar" pitchFamily="2" charset="-78"/>
                      </a:endParaRPr>
                    </a:p>
                  </a:txBody>
                  <a:tcPr>
                    <a:lnL w="190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90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algn="ctr" rtl="1" eaLnBrk="1" latinLnBrk="0" hangingPunct="1"/>
                      <a:endParaRPr kumimoji="0" lang="en-US" sz="12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B Zar" pitchFamily="2" charset="-78"/>
                      </a:endParaRPr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marL="0" algn="ctr" rtl="1" eaLnBrk="1" latinLnBrk="0" hangingPunct="1"/>
                      <a:r>
                        <a:rPr kumimoji="0" lang="fa-IR" sz="1400" kern="1200" dirty="0">
                          <a:solidFill>
                            <a:schemeClr val="tx2">
                              <a:lumMod val="50000"/>
                            </a:schemeClr>
                          </a:solidFill>
                          <a:cs typeface="B Zar" pitchFamily="2" charset="-78"/>
                        </a:rPr>
                        <a:t>تعداد</a:t>
                      </a:r>
                      <a:r>
                        <a:rPr kumimoji="0" lang="fa-IR" sz="1400" kern="1200" baseline="0" dirty="0">
                          <a:solidFill>
                            <a:schemeClr val="tx2">
                              <a:lumMod val="50000"/>
                            </a:schemeClr>
                          </a:solidFill>
                          <a:cs typeface="B Zar" pitchFamily="2" charset="-78"/>
                        </a:rPr>
                        <a:t> مقالات</a:t>
                      </a:r>
                      <a:endParaRPr kumimoji="0" lang="en-US" sz="1400" kern="1200" dirty="0">
                        <a:solidFill>
                          <a:schemeClr val="tx2">
                            <a:lumMod val="50000"/>
                          </a:schemeClr>
                        </a:solidFill>
                        <a:latin typeface="+mn-lt"/>
                        <a:ea typeface="+mn-ea"/>
                        <a:cs typeface="B Zar" pitchFamily="2" charset="-78"/>
                      </a:endParaRPr>
                    </a:p>
                  </a:txBody>
                  <a:tcPr>
                    <a:lnL w="190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90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algn="ctr" rtl="1" eaLnBrk="1" latinLnBrk="0" hangingPunct="1"/>
                      <a:r>
                        <a:rPr lang="en-US" sz="1400" b="1" i="0" kern="1200" dirty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Times New Roman"/>
                          <a:ea typeface="Times New Roman"/>
                          <a:cs typeface="B Zar" pitchFamily="2" charset="-78"/>
                        </a:rPr>
                        <a:t>h-index</a:t>
                      </a:r>
                      <a:endParaRPr kumimoji="0" lang="en-US" sz="1400" kern="1200" dirty="0">
                        <a:solidFill>
                          <a:schemeClr val="tx2">
                            <a:lumMod val="50000"/>
                          </a:schemeClr>
                        </a:solidFill>
                        <a:latin typeface="+mn-lt"/>
                        <a:ea typeface="+mn-ea"/>
                        <a:cs typeface="B Zar" pitchFamily="2" charset="-78"/>
                      </a:endParaRPr>
                    </a:p>
                  </a:txBody>
                  <a:tcPr>
                    <a:lnB w="190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algn="ctr" defTabSz="914400" rtl="1" eaLnBrk="1" latinLnBrk="0" hangingPunct="1"/>
                      <a:r>
                        <a:rPr kumimoji="0" lang="fa-IR" sz="1400" kern="1200" dirty="0">
                          <a:solidFill>
                            <a:schemeClr val="tx2">
                              <a:lumMod val="50000"/>
                            </a:schemeClr>
                          </a:solidFill>
                          <a:cs typeface="B Zar" pitchFamily="2" charset="-78"/>
                        </a:rPr>
                        <a:t>رشته تحصیلی</a:t>
                      </a:r>
                      <a:endParaRPr kumimoji="0" lang="en-US" sz="1400" kern="1200" dirty="0">
                        <a:solidFill>
                          <a:schemeClr val="tx2">
                            <a:lumMod val="50000"/>
                          </a:schemeClr>
                        </a:solidFill>
                        <a:latin typeface="+mn-lt"/>
                        <a:ea typeface="+mn-ea"/>
                        <a:cs typeface="B Zar" pitchFamily="2" charset="-78"/>
                      </a:endParaRPr>
                    </a:p>
                  </a:txBody>
                  <a:tcPr>
                    <a:lnB w="190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algn="ctr" rtl="1" eaLnBrk="1" latinLnBrk="0" hangingPunct="1"/>
                      <a:r>
                        <a:rPr kumimoji="0" lang="fa-IR" sz="1400" kern="1200" dirty="0">
                          <a:solidFill>
                            <a:schemeClr val="tx2">
                              <a:lumMod val="50000"/>
                            </a:schemeClr>
                          </a:solidFill>
                          <a:cs typeface="B Zar" pitchFamily="2" charset="-78"/>
                        </a:rPr>
                        <a:t>مقطع تحصیلی</a:t>
                      </a:r>
                      <a:endParaRPr kumimoji="0" lang="en-US" sz="1400" b="1" kern="1200" dirty="0">
                        <a:solidFill>
                          <a:schemeClr val="tx2">
                            <a:lumMod val="50000"/>
                          </a:schemeClr>
                        </a:solidFill>
                        <a:latin typeface="+mn-lt"/>
                        <a:ea typeface="+mn-ea"/>
                        <a:cs typeface="B Zar" pitchFamily="2" charset="-78"/>
                      </a:endParaRPr>
                    </a:p>
                  </a:txBody>
                  <a:tcPr>
                    <a:lnB w="190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fa-IR" sz="1400" dirty="0">
                          <a:solidFill>
                            <a:schemeClr val="tx2">
                              <a:lumMod val="50000"/>
                            </a:schemeClr>
                          </a:solidFill>
                          <a:cs typeface="B Zar" pitchFamily="2" charset="-78"/>
                        </a:rPr>
                        <a:t>نام و </a:t>
                      </a:r>
                    </a:p>
                    <a:p>
                      <a:pPr algn="ctr"/>
                      <a:r>
                        <a:rPr lang="fa-IR" sz="1400" dirty="0">
                          <a:solidFill>
                            <a:schemeClr val="tx2">
                              <a:lumMod val="50000"/>
                            </a:schemeClr>
                          </a:solidFill>
                          <a:cs typeface="B Zar" pitchFamily="2" charset="-78"/>
                        </a:rPr>
                        <a:t>نام خانوادگی</a:t>
                      </a:r>
                      <a:endParaRPr lang="en-US" sz="1400" dirty="0">
                        <a:solidFill>
                          <a:schemeClr val="tx2">
                            <a:lumMod val="50000"/>
                          </a:schemeClr>
                        </a:solidFill>
                        <a:cs typeface="B Zar" pitchFamily="2" charset="-78"/>
                      </a:endParaRPr>
                    </a:p>
                  </a:txBody>
                  <a:tcPr>
                    <a:lnB w="190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fa-IR" sz="1400" dirty="0">
                          <a:solidFill>
                            <a:schemeClr val="tx2">
                              <a:lumMod val="50000"/>
                            </a:schemeClr>
                          </a:solidFill>
                          <a:cs typeface="B Zar" pitchFamily="2" charset="-78"/>
                        </a:rPr>
                        <a:t>ردیف</a:t>
                      </a:r>
                      <a:endParaRPr lang="en-US" sz="1400" dirty="0">
                        <a:solidFill>
                          <a:schemeClr val="tx2">
                            <a:lumMod val="50000"/>
                          </a:schemeClr>
                        </a:solidFill>
                        <a:cs typeface="B Zar" pitchFamily="2" charset="-78"/>
                      </a:endParaRPr>
                    </a:p>
                  </a:txBody>
                  <a:tcPr>
                    <a:lnB w="190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13042">
                <a:tc vMerge="1">
                  <a:txBody>
                    <a:bodyPr/>
                    <a:lstStyle/>
                    <a:p>
                      <a:pPr marL="0" algn="ctr" rtl="1" eaLnBrk="1" latinLnBrk="0" hangingPunct="1"/>
                      <a:endParaRPr kumimoji="0" lang="en-US" sz="12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B Zar" pitchFamily="2" charset="-78"/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marL="0" algn="ctr" rtl="1" eaLnBrk="1" latinLnBrk="0" hangingPunct="1"/>
                      <a:endParaRPr kumimoji="0" lang="en-US" sz="12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B Zar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rtl="1" eaLnBrk="1" latinLnBrk="0" hangingPunct="1"/>
                      <a:r>
                        <a:rPr kumimoji="0" lang="fa-IR" sz="1400" kern="1200" dirty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B Zar" pitchFamily="2" charset="-78"/>
                        </a:rPr>
                        <a:t>همکار</a:t>
                      </a:r>
                      <a:endParaRPr kumimoji="0" lang="en-US" sz="1400" kern="1200" dirty="0">
                        <a:solidFill>
                          <a:schemeClr val="tx2">
                            <a:lumMod val="50000"/>
                          </a:schemeClr>
                        </a:solidFill>
                        <a:latin typeface="+mn-lt"/>
                        <a:ea typeface="+mn-ea"/>
                        <a:cs typeface="B Zar" pitchFamily="2" charset="-78"/>
                      </a:endParaRPr>
                    </a:p>
                  </a:txBody>
                  <a:tcPr>
                    <a:lnL w="190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90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rtl="1" eaLnBrk="1" latinLnBrk="0" hangingPunct="1"/>
                      <a:r>
                        <a:rPr kumimoji="0" lang="fa-IR" sz="1400" kern="1200" dirty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B Zar" pitchFamily="2" charset="-78"/>
                        </a:rPr>
                        <a:t>مجری</a:t>
                      </a:r>
                      <a:endParaRPr kumimoji="0" lang="en-US" sz="1400" kern="1200" dirty="0">
                        <a:solidFill>
                          <a:schemeClr val="tx2">
                            <a:lumMod val="50000"/>
                          </a:schemeClr>
                        </a:solidFill>
                        <a:latin typeface="+mn-lt"/>
                        <a:ea typeface="+mn-ea"/>
                        <a:cs typeface="B Zar" pitchFamily="2" charset="-78"/>
                      </a:endParaRPr>
                    </a:p>
                  </a:txBody>
                  <a:tcPr>
                    <a:lnR w="190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marL="0" algn="ctr" rtl="1" eaLnBrk="1" latinLnBrk="0" hangingPunct="1"/>
                      <a:endParaRPr kumimoji="0" lang="en-US" sz="12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B Zar" pitchFamily="2" charset="-78"/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marL="0" algn="ctr" defTabSz="914400" rtl="1" eaLnBrk="1" latinLnBrk="0" hangingPunct="1"/>
                      <a:endParaRPr kumimoji="0" lang="en-US" sz="12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B Zar" pitchFamily="2" charset="-78"/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marL="0" algn="ctr" rtl="1" eaLnBrk="1" latinLnBrk="0" hangingPunct="1"/>
                      <a:endParaRPr kumimoji="0" lang="en-US" sz="1200" b="1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B Zar" pitchFamily="2" charset="-78"/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/>
                      <a:endParaRPr lang="en-US" sz="1200" dirty="0">
                        <a:solidFill>
                          <a:schemeClr val="tx1"/>
                        </a:solidFill>
                        <a:cs typeface="B Zar" pitchFamily="2" charset="-78"/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83311"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a-IR" sz="1600" kern="1200" dirty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B Zar" pitchFamily="2" charset="-78"/>
                        </a:rPr>
                        <a:t>نیمه وقت</a:t>
                      </a:r>
                      <a:endParaRPr kumimoji="0" lang="en-US" sz="1600" kern="1200" dirty="0">
                        <a:solidFill>
                          <a:schemeClr val="tx2">
                            <a:lumMod val="50000"/>
                          </a:schemeClr>
                        </a:solidFill>
                        <a:latin typeface="+mn-lt"/>
                        <a:ea typeface="+mn-ea"/>
                        <a:cs typeface="B Zar" pitchFamily="2" charset="-78"/>
                      </a:endParaRPr>
                    </a:p>
                    <a:p>
                      <a:pPr marL="0" algn="ctr" rtl="1" eaLnBrk="1" latinLnBrk="0" hangingPunct="1"/>
                      <a:endParaRPr kumimoji="0" lang="en-US" sz="1600" kern="1200" dirty="0">
                        <a:solidFill>
                          <a:schemeClr val="tx2">
                            <a:lumMod val="50000"/>
                          </a:schemeClr>
                        </a:solidFill>
                        <a:latin typeface="+mn-lt"/>
                        <a:ea typeface="+mn-ea"/>
                        <a:cs typeface="B Zar" pitchFamily="2" charset="-78"/>
                      </a:endParaRPr>
                    </a:p>
                  </a:txBody>
                  <a:tcPr>
                    <a:lnT w="190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0" algn="ctr" rtl="1" eaLnBrk="1" latinLnBrk="0" hangingPunct="1"/>
                      <a:r>
                        <a:rPr kumimoji="0" lang="fa-IR" sz="1600" kern="1200" dirty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B Zar" pitchFamily="2" charset="-78"/>
                        </a:rPr>
                        <a:t>27</a:t>
                      </a:r>
                      <a:endParaRPr kumimoji="0" lang="en-US" sz="1600" kern="1200" dirty="0">
                        <a:solidFill>
                          <a:schemeClr val="tx2">
                            <a:lumMod val="50000"/>
                          </a:schemeClr>
                        </a:solidFill>
                        <a:latin typeface="+mn-lt"/>
                        <a:ea typeface="+mn-ea"/>
                        <a:cs typeface="B Zar" pitchFamily="2" charset="-78"/>
                      </a:endParaRPr>
                    </a:p>
                  </a:txBody>
                  <a:tcPr>
                    <a:lnT w="190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0" algn="ctr" rtl="1" eaLnBrk="1" latinLnBrk="0" hangingPunct="1"/>
                      <a:r>
                        <a:rPr kumimoji="0" lang="fa-IR" sz="1600" kern="1200" dirty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B Zar" pitchFamily="2" charset="-78"/>
                        </a:rPr>
                        <a:t>6</a:t>
                      </a:r>
                      <a:endParaRPr kumimoji="0" lang="en-US" sz="1600" kern="1200" dirty="0">
                        <a:solidFill>
                          <a:schemeClr val="tx2">
                            <a:lumMod val="50000"/>
                          </a:schemeClr>
                        </a:solidFill>
                        <a:latin typeface="+mn-lt"/>
                        <a:ea typeface="+mn-ea"/>
                        <a:cs typeface="B Zar" pitchFamily="2" charset="-78"/>
                      </a:endParaRPr>
                    </a:p>
                  </a:txBody>
                  <a:tcPr>
                    <a:lnT w="190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0" algn="ctr" rtl="1" eaLnBrk="1" latinLnBrk="0" hangingPunct="1"/>
                      <a:r>
                        <a:rPr kumimoji="0" lang="fa-IR" sz="1600" kern="1200" dirty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B Zar" pitchFamily="2" charset="-78"/>
                        </a:rPr>
                        <a:t>14</a:t>
                      </a:r>
                      <a:endParaRPr kumimoji="0" lang="en-US" sz="1600" kern="1200" dirty="0">
                        <a:solidFill>
                          <a:schemeClr val="tx2">
                            <a:lumMod val="50000"/>
                          </a:schemeClr>
                        </a:solidFill>
                        <a:latin typeface="+mn-lt"/>
                        <a:ea typeface="+mn-ea"/>
                        <a:cs typeface="B Zar" pitchFamily="2" charset="-78"/>
                      </a:endParaRPr>
                    </a:p>
                  </a:txBody>
                  <a:tcPr>
                    <a:lnT w="190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0" algn="ctr" rtl="1" eaLnBrk="1" latinLnBrk="0" hangingPunct="1"/>
                      <a:r>
                        <a:rPr kumimoji="0" lang="fa-IR" sz="1600" kern="1200" dirty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B Zar" pitchFamily="2" charset="-78"/>
                        </a:rPr>
                        <a:t>69</a:t>
                      </a:r>
                      <a:endParaRPr kumimoji="0" lang="en-US" sz="1600" kern="1200" dirty="0">
                        <a:solidFill>
                          <a:schemeClr val="tx2">
                            <a:lumMod val="50000"/>
                          </a:schemeClr>
                        </a:solidFill>
                        <a:latin typeface="+mn-lt"/>
                        <a:ea typeface="+mn-ea"/>
                        <a:cs typeface="B Zar" pitchFamily="2" charset="-78"/>
                      </a:endParaRPr>
                    </a:p>
                  </a:txBody>
                  <a:tcPr>
                    <a:lnT w="190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0" algn="ctr" rtl="1" eaLnBrk="1" latinLnBrk="0" hangingPunct="1"/>
                      <a:r>
                        <a:rPr kumimoji="0" lang="fa-IR" sz="1600" kern="1200" dirty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B Zar" pitchFamily="2" charset="-78"/>
                        </a:rPr>
                        <a:t>14</a:t>
                      </a:r>
                      <a:endParaRPr kumimoji="0" lang="en-US" sz="1600" kern="1200" dirty="0">
                        <a:solidFill>
                          <a:schemeClr val="tx2">
                            <a:lumMod val="50000"/>
                          </a:schemeClr>
                        </a:solidFill>
                        <a:latin typeface="+mn-lt"/>
                        <a:ea typeface="+mn-ea"/>
                        <a:cs typeface="B Zar" pitchFamily="2" charset="-78"/>
                      </a:endParaRPr>
                    </a:p>
                  </a:txBody>
                  <a:tcPr>
                    <a:lnT w="190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fa-IR" sz="1600" kern="1200" dirty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B Zar" pitchFamily="2" charset="-78"/>
                        </a:rPr>
                        <a:t>روماتولوژی</a:t>
                      </a:r>
                      <a:endParaRPr kumimoji="0" lang="en-US" sz="1600" kern="1200" dirty="0">
                        <a:solidFill>
                          <a:schemeClr val="tx2">
                            <a:lumMod val="50000"/>
                          </a:schemeClr>
                        </a:solidFill>
                        <a:latin typeface="+mn-lt"/>
                        <a:ea typeface="+mn-ea"/>
                        <a:cs typeface="B Zar" pitchFamily="2" charset="-78"/>
                      </a:endParaRPr>
                    </a:p>
                  </a:txBody>
                  <a:tcPr>
                    <a:lnT w="190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0" algn="ctr" rtl="1" eaLnBrk="1" latinLnBrk="0" hangingPunct="1"/>
                      <a:r>
                        <a:rPr kumimoji="0" lang="fa-IR" sz="1600" kern="1200" dirty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B Zar" pitchFamily="2" charset="-78"/>
                        </a:rPr>
                        <a:t>فوق تخصص </a:t>
                      </a:r>
                      <a:endParaRPr kumimoji="0" lang="en-US" sz="1600" kern="1200" dirty="0">
                        <a:solidFill>
                          <a:schemeClr val="tx2">
                            <a:lumMod val="50000"/>
                          </a:schemeClr>
                        </a:solidFill>
                        <a:latin typeface="+mn-lt"/>
                        <a:ea typeface="+mn-ea"/>
                        <a:cs typeface="B Zar" pitchFamily="2" charset="-78"/>
                      </a:endParaRPr>
                    </a:p>
                  </a:txBody>
                  <a:tcPr>
                    <a:lnT w="190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a-IR" sz="1600" dirty="0">
                          <a:solidFill>
                            <a:schemeClr val="tx2">
                              <a:lumMod val="50000"/>
                            </a:schemeClr>
                          </a:solidFill>
                          <a:cs typeface="B Zar" pitchFamily="2" charset="-78"/>
                        </a:rPr>
                        <a:t>دکتر محمد علی نظری نیا</a:t>
                      </a:r>
                      <a:endParaRPr lang="en-US" sz="1600" dirty="0">
                        <a:solidFill>
                          <a:schemeClr val="tx2">
                            <a:lumMod val="50000"/>
                          </a:schemeClr>
                        </a:solidFill>
                        <a:cs typeface="B Zar" pitchFamily="2" charset="-78"/>
                      </a:endParaRPr>
                    </a:p>
                  </a:txBody>
                  <a:tcPr>
                    <a:lnT w="190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a-IR" sz="2000" dirty="0">
                          <a:solidFill>
                            <a:schemeClr val="tx2">
                              <a:lumMod val="50000"/>
                            </a:schemeClr>
                          </a:solidFill>
                          <a:cs typeface="B Zar" pitchFamily="2" charset="-78"/>
                        </a:rPr>
                        <a:t>1</a:t>
                      </a:r>
                      <a:endParaRPr lang="en-US" sz="2000" dirty="0">
                        <a:solidFill>
                          <a:schemeClr val="tx2">
                            <a:lumMod val="50000"/>
                          </a:schemeClr>
                        </a:solidFill>
                        <a:cs typeface="B Zar" pitchFamily="2" charset="-78"/>
                      </a:endParaRPr>
                    </a:p>
                  </a:txBody>
                  <a:tcPr>
                    <a:lnT w="190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82321">
                <a:tc>
                  <a:txBody>
                    <a:bodyPr/>
                    <a:lstStyle/>
                    <a:p>
                      <a:pPr marL="0" algn="ctr" rtl="1" eaLnBrk="1" latinLnBrk="0" hangingPunct="1"/>
                      <a:r>
                        <a:rPr kumimoji="0" lang="fa-IR" sz="1600" kern="1200" dirty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B Zar" pitchFamily="2" charset="-78"/>
                        </a:rPr>
                        <a:t>نیمه وقت</a:t>
                      </a:r>
                      <a:endParaRPr kumimoji="0" lang="en-US" sz="1600" kern="1200" dirty="0">
                        <a:solidFill>
                          <a:schemeClr val="tx2">
                            <a:lumMod val="50000"/>
                          </a:schemeClr>
                        </a:solidFill>
                        <a:latin typeface="+mn-lt"/>
                        <a:ea typeface="+mn-ea"/>
                        <a:cs typeface="B Zar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rtl="1" eaLnBrk="1" latinLnBrk="0" hangingPunct="1"/>
                      <a:r>
                        <a:rPr kumimoji="0" lang="fa-IR" sz="1600" kern="1200" dirty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B Zar" pitchFamily="2" charset="-78"/>
                        </a:rPr>
                        <a:t>37</a:t>
                      </a:r>
                      <a:endParaRPr kumimoji="0" lang="en-US" sz="1600" kern="1200" dirty="0">
                        <a:solidFill>
                          <a:schemeClr val="tx2">
                            <a:lumMod val="50000"/>
                          </a:schemeClr>
                        </a:solidFill>
                        <a:latin typeface="+mn-lt"/>
                        <a:ea typeface="+mn-ea"/>
                        <a:cs typeface="B Zar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rtl="1" eaLnBrk="1" latinLnBrk="0" hangingPunct="1"/>
                      <a:r>
                        <a:rPr kumimoji="0" lang="fa-IR" sz="1600" kern="1200" dirty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B Zar" pitchFamily="2" charset="-78"/>
                        </a:rPr>
                        <a:t>3</a:t>
                      </a:r>
                      <a:endParaRPr kumimoji="0" lang="en-US" sz="1600" kern="1200" dirty="0">
                        <a:solidFill>
                          <a:schemeClr val="tx2">
                            <a:lumMod val="50000"/>
                          </a:schemeClr>
                        </a:solidFill>
                        <a:latin typeface="+mn-lt"/>
                        <a:ea typeface="+mn-ea"/>
                        <a:cs typeface="B Zar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rtl="1" eaLnBrk="1" latinLnBrk="0" hangingPunct="1"/>
                      <a:r>
                        <a:rPr kumimoji="0" lang="fa-IR" sz="1600" kern="1200" dirty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B Zar" pitchFamily="2" charset="-78"/>
                        </a:rPr>
                        <a:t>4</a:t>
                      </a:r>
                      <a:endParaRPr kumimoji="0" lang="en-US" sz="1600" kern="1200" dirty="0">
                        <a:solidFill>
                          <a:schemeClr val="tx2">
                            <a:lumMod val="50000"/>
                          </a:schemeClr>
                        </a:solidFill>
                        <a:latin typeface="+mn-lt"/>
                        <a:ea typeface="+mn-ea"/>
                        <a:cs typeface="B Zar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rtl="1" eaLnBrk="1" latinLnBrk="0" hangingPunct="1"/>
                      <a:r>
                        <a:rPr kumimoji="0" lang="fa-IR" sz="1600" kern="1200" dirty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B Zar" pitchFamily="2" charset="-78"/>
                        </a:rPr>
                        <a:t>49</a:t>
                      </a:r>
                      <a:endParaRPr kumimoji="0" lang="en-US" sz="1600" kern="1200" dirty="0">
                        <a:solidFill>
                          <a:schemeClr val="tx2">
                            <a:lumMod val="50000"/>
                          </a:schemeClr>
                        </a:solidFill>
                        <a:latin typeface="+mn-lt"/>
                        <a:ea typeface="+mn-ea"/>
                        <a:cs typeface="B Zar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rtl="1" eaLnBrk="1" latinLnBrk="0" hangingPunct="1"/>
                      <a:r>
                        <a:rPr kumimoji="0" lang="fa-IR" sz="1600" kern="1200" dirty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B Zar" pitchFamily="2" charset="-78"/>
                        </a:rPr>
                        <a:t>12</a:t>
                      </a:r>
                      <a:endParaRPr kumimoji="0" lang="en-US" sz="1600" kern="1200" dirty="0">
                        <a:solidFill>
                          <a:schemeClr val="tx2">
                            <a:lumMod val="50000"/>
                          </a:schemeClr>
                        </a:solidFill>
                        <a:latin typeface="+mn-lt"/>
                        <a:ea typeface="+mn-ea"/>
                        <a:cs typeface="B Zar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a-IR" sz="1600" kern="1200" dirty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B Zar" pitchFamily="2" charset="-78"/>
                        </a:rPr>
                        <a:t>طب فیزیکی و توانبخشی</a:t>
                      </a:r>
                      <a:endParaRPr kumimoji="0" lang="en-US" sz="1600" kern="1200" dirty="0">
                        <a:solidFill>
                          <a:schemeClr val="tx2">
                            <a:lumMod val="50000"/>
                          </a:schemeClr>
                        </a:solidFill>
                        <a:latin typeface="+mn-lt"/>
                        <a:ea typeface="+mn-ea"/>
                        <a:cs typeface="B Zar" pitchFamily="2" charset="-78"/>
                      </a:endParaRPr>
                    </a:p>
                    <a:p>
                      <a:pPr marL="0" algn="ctr" rtl="1" eaLnBrk="1" latinLnBrk="0" hangingPunct="1"/>
                      <a:endParaRPr kumimoji="0" lang="en-US" sz="1600" kern="1200" dirty="0">
                        <a:solidFill>
                          <a:schemeClr val="tx2">
                            <a:lumMod val="50000"/>
                          </a:schemeClr>
                        </a:solidFill>
                        <a:latin typeface="+mn-lt"/>
                        <a:ea typeface="+mn-ea"/>
                        <a:cs typeface="B Zar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a-IR" sz="1600" kern="1200" dirty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B Zar" pitchFamily="2" charset="-78"/>
                        </a:rPr>
                        <a:t>تخصص</a:t>
                      </a:r>
                      <a:endParaRPr kumimoji="0" lang="en-US" sz="1600" kern="1200" dirty="0">
                        <a:solidFill>
                          <a:schemeClr val="tx2">
                            <a:lumMod val="50000"/>
                          </a:schemeClr>
                        </a:solidFill>
                        <a:latin typeface="+mn-lt"/>
                        <a:ea typeface="+mn-ea"/>
                        <a:cs typeface="B Zar" pitchFamily="2" charset="-78"/>
                      </a:endParaRPr>
                    </a:p>
                    <a:p>
                      <a:pPr marL="0" algn="ctr" rtl="1" eaLnBrk="1" latinLnBrk="0" hangingPunct="1"/>
                      <a:endParaRPr kumimoji="0" lang="en-US" sz="1600" kern="1200" dirty="0">
                        <a:solidFill>
                          <a:schemeClr val="tx2">
                            <a:lumMod val="50000"/>
                          </a:schemeClr>
                        </a:solidFill>
                        <a:latin typeface="+mn-lt"/>
                        <a:ea typeface="+mn-ea"/>
                        <a:cs typeface="B Zar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a-IR" sz="1600" dirty="0">
                          <a:solidFill>
                            <a:schemeClr val="tx2">
                              <a:lumMod val="50000"/>
                            </a:schemeClr>
                          </a:solidFill>
                          <a:cs typeface="B Zar" pitchFamily="2" charset="-78"/>
                        </a:rPr>
                        <a:t>دکتر علی رضا اشرف</a:t>
                      </a:r>
                      <a:endParaRPr lang="en-US" sz="1600" dirty="0">
                        <a:solidFill>
                          <a:schemeClr val="tx2">
                            <a:lumMod val="50000"/>
                          </a:schemeClr>
                        </a:solidFill>
                        <a:cs typeface="B Zar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a-IR" sz="2000" dirty="0">
                          <a:solidFill>
                            <a:schemeClr val="tx2">
                              <a:lumMod val="50000"/>
                            </a:schemeClr>
                          </a:solidFill>
                          <a:cs typeface="B Zar" pitchFamily="2" charset="-78"/>
                        </a:rPr>
                        <a:t>2</a:t>
                      </a:r>
                      <a:endParaRPr lang="en-US" sz="2000" dirty="0">
                        <a:solidFill>
                          <a:schemeClr val="tx2">
                            <a:lumMod val="50000"/>
                          </a:schemeClr>
                        </a:solidFill>
                        <a:cs typeface="B Zar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83311">
                <a:tc>
                  <a:txBody>
                    <a:bodyPr/>
                    <a:lstStyle/>
                    <a:p>
                      <a:pPr marL="0" algn="ctr" rtl="1" eaLnBrk="1" latinLnBrk="0" hangingPunct="1"/>
                      <a:r>
                        <a:rPr kumimoji="0" lang="fa-IR" sz="1600" kern="1200" dirty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B Zar" pitchFamily="2" charset="-78"/>
                        </a:rPr>
                        <a:t>تمام وقت</a:t>
                      </a:r>
                      <a:endParaRPr kumimoji="0" lang="en-US" sz="1600" kern="1200" dirty="0">
                        <a:solidFill>
                          <a:schemeClr val="tx2">
                            <a:lumMod val="50000"/>
                          </a:schemeClr>
                        </a:solidFill>
                        <a:latin typeface="+mn-lt"/>
                        <a:ea typeface="+mn-ea"/>
                        <a:cs typeface="B Zar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rtl="1" eaLnBrk="1" latinLnBrk="0" hangingPunct="1"/>
                      <a:r>
                        <a:rPr kumimoji="0" lang="fa-IR" sz="1600" kern="1200" dirty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B Zar" pitchFamily="2" charset="-78"/>
                        </a:rPr>
                        <a:t>49</a:t>
                      </a:r>
                      <a:endParaRPr kumimoji="0" lang="en-US" sz="1600" kern="1200" dirty="0">
                        <a:solidFill>
                          <a:schemeClr val="tx2">
                            <a:lumMod val="50000"/>
                          </a:schemeClr>
                        </a:solidFill>
                        <a:latin typeface="+mn-lt"/>
                        <a:ea typeface="+mn-ea"/>
                        <a:cs typeface="B Zar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rtl="1" eaLnBrk="1" latinLnBrk="0" hangingPunct="1"/>
                      <a:r>
                        <a:rPr kumimoji="0" lang="fa-IR" sz="1600" kern="1200" dirty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B Zar" pitchFamily="2" charset="-78"/>
                        </a:rPr>
                        <a:t>16</a:t>
                      </a:r>
                      <a:endParaRPr kumimoji="0" lang="en-US" sz="1600" kern="1200" dirty="0">
                        <a:solidFill>
                          <a:schemeClr val="tx2">
                            <a:lumMod val="50000"/>
                          </a:schemeClr>
                        </a:solidFill>
                        <a:latin typeface="+mn-lt"/>
                        <a:ea typeface="+mn-ea"/>
                        <a:cs typeface="B Zar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rtl="1" eaLnBrk="1" latinLnBrk="0" hangingPunct="1"/>
                      <a:r>
                        <a:rPr kumimoji="0" lang="fa-IR" sz="1600" kern="1200" dirty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B Zar" pitchFamily="2" charset="-78"/>
                        </a:rPr>
                        <a:t>22</a:t>
                      </a:r>
                      <a:endParaRPr kumimoji="0" lang="en-US" sz="1600" kern="1200" dirty="0">
                        <a:solidFill>
                          <a:schemeClr val="tx2">
                            <a:lumMod val="50000"/>
                          </a:schemeClr>
                        </a:solidFill>
                        <a:latin typeface="+mn-lt"/>
                        <a:ea typeface="+mn-ea"/>
                        <a:cs typeface="B Zar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rtl="1" eaLnBrk="1" latinLnBrk="0" hangingPunct="1"/>
                      <a:r>
                        <a:rPr kumimoji="0" lang="fa-IR" sz="1600" kern="1200" dirty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B Zar" pitchFamily="2" charset="-78"/>
                        </a:rPr>
                        <a:t>97</a:t>
                      </a:r>
                      <a:endParaRPr kumimoji="0" lang="en-US" sz="1600" kern="1200" dirty="0">
                        <a:solidFill>
                          <a:schemeClr val="tx2">
                            <a:lumMod val="50000"/>
                          </a:schemeClr>
                        </a:solidFill>
                        <a:latin typeface="+mn-lt"/>
                        <a:ea typeface="+mn-ea"/>
                        <a:cs typeface="B Zar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rtl="1" eaLnBrk="1" latinLnBrk="0" hangingPunct="1"/>
                      <a:r>
                        <a:rPr kumimoji="0" lang="fa-IR" sz="1600" kern="1200" dirty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B Zar" pitchFamily="2" charset="-78"/>
                        </a:rPr>
                        <a:t>8</a:t>
                      </a:r>
                      <a:endParaRPr kumimoji="0" lang="en-US" sz="1600" kern="1200" dirty="0">
                        <a:solidFill>
                          <a:schemeClr val="tx2">
                            <a:lumMod val="50000"/>
                          </a:schemeClr>
                        </a:solidFill>
                        <a:latin typeface="+mn-lt"/>
                        <a:ea typeface="+mn-ea"/>
                        <a:cs typeface="B Zar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rtl="1" eaLnBrk="1" latinLnBrk="0" hangingPunct="1"/>
                      <a:r>
                        <a:rPr kumimoji="0" lang="fa-IR" sz="1600" kern="1200" dirty="0" err="1">
                          <a:solidFill>
                            <a:schemeClr val="tx2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B Zar" pitchFamily="2" charset="-78"/>
                        </a:rPr>
                        <a:t>سالمندشناسی</a:t>
                      </a:r>
                      <a:endParaRPr kumimoji="0" lang="en-US" sz="1600" kern="1200" dirty="0">
                        <a:solidFill>
                          <a:schemeClr val="tx2">
                            <a:lumMod val="50000"/>
                          </a:schemeClr>
                        </a:solidFill>
                        <a:latin typeface="+mn-lt"/>
                        <a:ea typeface="+mn-ea"/>
                        <a:cs typeface="B Zar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rtl="1" eaLnBrk="1" latinLnBrk="0" hangingPunct="1"/>
                      <a:r>
                        <a:rPr kumimoji="0" lang="fa-IR" sz="1600" kern="1200" dirty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B Zar" pitchFamily="2" charset="-78"/>
                        </a:rPr>
                        <a:t>دکتری تخصصی</a:t>
                      </a:r>
                      <a:endParaRPr kumimoji="0" lang="en-US" sz="1600" kern="1200" dirty="0">
                        <a:solidFill>
                          <a:schemeClr val="tx2">
                            <a:lumMod val="50000"/>
                          </a:schemeClr>
                        </a:solidFill>
                        <a:latin typeface="+mn-lt"/>
                        <a:ea typeface="+mn-ea"/>
                        <a:cs typeface="B Zar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a-IR" sz="1600" dirty="0">
                          <a:solidFill>
                            <a:schemeClr val="tx2">
                              <a:lumMod val="50000"/>
                            </a:schemeClr>
                          </a:solidFill>
                          <a:cs typeface="B Zar" pitchFamily="2" charset="-78"/>
                        </a:rPr>
                        <a:t>دکتر عبدالرحیم </a:t>
                      </a:r>
                      <a:r>
                        <a:rPr lang="fa-IR" sz="1600" dirty="0" err="1">
                          <a:solidFill>
                            <a:schemeClr val="tx2">
                              <a:lumMod val="50000"/>
                            </a:schemeClr>
                          </a:solidFill>
                          <a:cs typeface="B Zar" pitchFamily="2" charset="-78"/>
                        </a:rPr>
                        <a:t>اسداللهی</a:t>
                      </a:r>
                      <a:endParaRPr lang="en-US" sz="1600" dirty="0">
                        <a:solidFill>
                          <a:schemeClr val="tx2">
                            <a:lumMod val="50000"/>
                          </a:schemeClr>
                        </a:solidFill>
                        <a:cs typeface="B Zar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a-IR" sz="2000" dirty="0">
                          <a:solidFill>
                            <a:schemeClr val="tx2">
                              <a:lumMod val="50000"/>
                            </a:schemeClr>
                          </a:solidFill>
                          <a:cs typeface="B Zar" pitchFamily="2" charset="-78"/>
                        </a:rPr>
                        <a:t>3</a:t>
                      </a:r>
                      <a:endParaRPr lang="en-US" sz="2000" dirty="0">
                        <a:solidFill>
                          <a:schemeClr val="tx2">
                            <a:lumMod val="50000"/>
                          </a:schemeClr>
                        </a:solidFill>
                        <a:cs typeface="B Zar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82321">
                <a:tc>
                  <a:txBody>
                    <a:bodyPr/>
                    <a:lstStyle/>
                    <a:p>
                      <a:pPr marL="0" algn="ctr" rtl="1" eaLnBrk="1" latinLnBrk="0" hangingPunct="1"/>
                      <a:r>
                        <a:rPr kumimoji="0" lang="fa-IR" sz="1600" kern="1200" dirty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B Zar" pitchFamily="2" charset="-78"/>
                        </a:rPr>
                        <a:t>تمام وقت</a:t>
                      </a:r>
                      <a:endParaRPr kumimoji="0" lang="en-US" sz="1600" kern="1200" dirty="0">
                        <a:solidFill>
                          <a:schemeClr val="tx2">
                            <a:lumMod val="50000"/>
                          </a:schemeClr>
                        </a:solidFill>
                        <a:latin typeface="+mn-lt"/>
                        <a:ea typeface="+mn-ea"/>
                        <a:cs typeface="B Zar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rtl="1" eaLnBrk="1" latinLnBrk="0" hangingPunct="1"/>
                      <a:r>
                        <a:rPr kumimoji="0" lang="fa-IR" sz="1600" kern="1200" dirty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B Zar" pitchFamily="2" charset="-78"/>
                        </a:rPr>
                        <a:t>60</a:t>
                      </a:r>
                      <a:endParaRPr kumimoji="0" lang="en-US" sz="1600" kern="1200" dirty="0">
                        <a:solidFill>
                          <a:schemeClr val="tx2">
                            <a:lumMod val="50000"/>
                          </a:schemeClr>
                        </a:solidFill>
                        <a:latin typeface="+mn-lt"/>
                        <a:ea typeface="+mn-ea"/>
                        <a:cs typeface="B Zar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rtl="1" eaLnBrk="1" latinLnBrk="0" hangingPunct="1"/>
                      <a:r>
                        <a:rPr kumimoji="0" lang="fa-IR" sz="1600" kern="1200" dirty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B Zar" pitchFamily="2" charset="-78"/>
                        </a:rPr>
                        <a:t>25</a:t>
                      </a:r>
                      <a:endParaRPr kumimoji="0" lang="en-US" sz="1600" kern="1200" dirty="0">
                        <a:solidFill>
                          <a:schemeClr val="tx2">
                            <a:lumMod val="50000"/>
                          </a:schemeClr>
                        </a:solidFill>
                        <a:latin typeface="+mn-lt"/>
                        <a:ea typeface="+mn-ea"/>
                        <a:cs typeface="B Zar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rtl="1" eaLnBrk="1" latinLnBrk="0" hangingPunct="1"/>
                      <a:r>
                        <a:rPr kumimoji="0" lang="fa-IR" sz="1600" kern="1200" dirty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B Zar" pitchFamily="2" charset="-78"/>
                        </a:rPr>
                        <a:t>24</a:t>
                      </a:r>
                      <a:endParaRPr kumimoji="0" lang="en-US" sz="1600" kern="1200" dirty="0">
                        <a:solidFill>
                          <a:schemeClr val="tx2">
                            <a:lumMod val="50000"/>
                          </a:schemeClr>
                        </a:solidFill>
                        <a:latin typeface="+mn-lt"/>
                        <a:ea typeface="+mn-ea"/>
                        <a:cs typeface="B Zar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rtl="1" eaLnBrk="1" latinLnBrk="0" hangingPunct="1"/>
                      <a:r>
                        <a:rPr kumimoji="0" lang="fa-IR" sz="1600" kern="1200" dirty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B Zar" pitchFamily="2" charset="-78"/>
                        </a:rPr>
                        <a:t>70</a:t>
                      </a:r>
                      <a:endParaRPr kumimoji="0" lang="en-US" sz="1600" kern="1200" dirty="0">
                        <a:solidFill>
                          <a:schemeClr val="tx2">
                            <a:lumMod val="50000"/>
                          </a:schemeClr>
                        </a:solidFill>
                        <a:latin typeface="+mn-lt"/>
                        <a:ea typeface="+mn-ea"/>
                        <a:cs typeface="B Zar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rtl="1" eaLnBrk="1" latinLnBrk="0" hangingPunct="1"/>
                      <a:r>
                        <a:rPr kumimoji="0" lang="fa-IR" sz="1600" kern="1200" dirty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B Zar" pitchFamily="2" charset="-78"/>
                        </a:rPr>
                        <a:t>8</a:t>
                      </a:r>
                      <a:endParaRPr kumimoji="0" lang="en-US" sz="1600" kern="1200" dirty="0">
                        <a:solidFill>
                          <a:schemeClr val="tx2">
                            <a:lumMod val="50000"/>
                          </a:schemeClr>
                        </a:solidFill>
                        <a:latin typeface="+mn-lt"/>
                        <a:ea typeface="+mn-ea"/>
                        <a:cs typeface="B Zar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rtl="1" eaLnBrk="1" latinLnBrk="0" hangingPunct="1"/>
                      <a:r>
                        <a:rPr kumimoji="0" lang="fa-IR" sz="1600" kern="1200" dirty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B Zar" pitchFamily="2" charset="-78"/>
                        </a:rPr>
                        <a:t>آموزش بهداشت و ارتقا سلامت</a:t>
                      </a:r>
                      <a:endParaRPr kumimoji="0" lang="en-US" sz="1600" kern="1200" dirty="0">
                        <a:solidFill>
                          <a:schemeClr val="tx2">
                            <a:lumMod val="50000"/>
                          </a:schemeClr>
                        </a:solidFill>
                        <a:latin typeface="+mn-lt"/>
                        <a:ea typeface="+mn-ea"/>
                        <a:cs typeface="B Zar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a-IR" sz="1600" kern="1200" dirty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B Zar" pitchFamily="2" charset="-78"/>
                        </a:rPr>
                        <a:t>دکتری تخصصی</a:t>
                      </a:r>
                      <a:endParaRPr kumimoji="0" lang="en-US" sz="1600" kern="1200" dirty="0">
                        <a:solidFill>
                          <a:schemeClr val="tx2">
                            <a:lumMod val="50000"/>
                          </a:schemeClr>
                        </a:solidFill>
                        <a:latin typeface="+mn-lt"/>
                        <a:ea typeface="+mn-ea"/>
                        <a:cs typeface="B Zar" pitchFamily="2" charset="-78"/>
                      </a:endParaRPr>
                    </a:p>
                    <a:p>
                      <a:pPr marL="0" algn="ctr" rtl="1" eaLnBrk="1" latinLnBrk="0" hangingPunct="1"/>
                      <a:endParaRPr kumimoji="0" lang="en-US" sz="1600" kern="1200" dirty="0">
                        <a:solidFill>
                          <a:schemeClr val="tx2">
                            <a:lumMod val="50000"/>
                          </a:schemeClr>
                        </a:solidFill>
                        <a:latin typeface="+mn-lt"/>
                        <a:ea typeface="+mn-ea"/>
                        <a:cs typeface="B Zar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a-IR" sz="1600" dirty="0">
                          <a:solidFill>
                            <a:schemeClr val="tx2">
                              <a:lumMod val="50000"/>
                            </a:schemeClr>
                          </a:solidFill>
                          <a:cs typeface="B Zar" pitchFamily="2" charset="-78"/>
                        </a:rPr>
                        <a:t>دکتر مسعود کریمی</a:t>
                      </a:r>
                      <a:endParaRPr lang="en-US" sz="1600" dirty="0">
                        <a:solidFill>
                          <a:schemeClr val="tx2">
                            <a:lumMod val="50000"/>
                          </a:schemeClr>
                        </a:solidFill>
                        <a:cs typeface="B Zar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a-IR" sz="2000" dirty="0">
                          <a:solidFill>
                            <a:schemeClr val="tx2">
                              <a:lumMod val="50000"/>
                            </a:schemeClr>
                          </a:solidFill>
                          <a:cs typeface="B Zar" pitchFamily="2" charset="-78"/>
                        </a:rPr>
                        <a:t>4</a:t>
                      </a:r>
                      <a:endParaRPr lang="en-US" sz="2000" dirty="0">
                        <a:solidFill>
                          <a:schemeClr val="tx2">
                            <a:lumMod val="50000"/>
                          </a:schemeClr>
                        </a:solidFill>
                        <a:cs typeface="B Zar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38460">
                <a:tc>
                  <a:txBody>
                    <a:bodyPr/>
                    <a:lstStyle/>
                    <a:p>
                      <a:pPr marL="0" algn="ctr" rtl="1" eaLnBrk="1" latinLnBrk="0" hangingPunct="1"/>
                      <a:r>
                        <a:rPr kumimoji="0" lang="fa-IR" sz="1600" kern="1200" dirty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B Zar" pitchFamily="2" charset="-78"/>
                        </a:rPr>
                        <a:t>تمام وقت</a:t>
                      </a:r>
                      <a:endParaRPr kumimoji="0" lang="en-US" sz="1600" kern="1200" dirty="0">
                        <a:solidFill>
                          <a:schemeClr val="tx2">
                            <a:lumMod val="50000"/>
                          </a:schemeClr>
                        </a:solidFill>
                        <a:latin typeface="+mn-lt"/>
                        <a:ea typeface="+mn-ea"/>
                        <a:cs typeface="B Zar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rtl="1" eaLnBrk="1" latinLnBrk="0" hangingPunct="1"/>
                      <a:r>
                        <a:rPr kumimoji="0" lang="fa-IR" sz="1600" kern="1200" dirty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B Zar" pitchFamily="2" charset="-78"/>
                        </a:rPr>
                        <a:t>6</a:t>
                      </a:r>
                      <a:endParaRPr kumimoji="0" lang="en-US" sz="1600" kern="1200" dirty="0">
                        <a:solidFill>
                          <a:schemeClr val="tx2">
                            <a:lumMod val="50000"/>
                          </a:schemeClr>
                        </a:solidFill>
                        <a:latin typeface="+mn-lt"/>
                        <a:ea typeface="+mn-ea"/>
                        <a:cs typeface="B Zar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rtl="1" eaLnBrk="1" latinLnBrk="0" hangingPunct="1"/>
                      <a:r>
                        <a:rPr kumimoji="0" lang="fa-IR" sz="1600" kern="1200" dirty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B Zar" pitchFamily="2" charset="-78"/>
                        </a:rPr>
                        <a:t>19</a:t>
                      </a:r>
                      <a:endParaRPr kumimoji="0" lang="en-US" sz="1600" kern="1200" dirty="0">
                        <a:solidFill>
                          <a:schemeClr val="tx2">
                            <a:lumMod val="50000"/>
                          </a:schemeClr>
                        </a:solidFill>
                        <a:latin typeface="+mn-lt"/>
                        <a:ea typeface="+mn-ea"/>
                        <a:cs typeface="B Zar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rtl="1" eaLnBrk="1" latinLnBrk="0" hangingPunct="1"/>
                      <a:r>
                        <a:rPr kumimoji="0" lang="fa-IR" sz="1600" kern="1200" dirty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B Zar" pitchFamily="2" charset="-78"/>
                        </a:rPr>
                        <a:t>10</a:t>
                      </a:r>
                      <a:endParaRPr kumimoji="0" lang="en-US" sz="1600" kern="1200" dirty="0">
                        <a:solidFill>
                          <a:schemeClr val="tx2">
                            <a:lumMod val="50000"/>
                          </a:schemeClr>
                        </a:solidFill>
                        <a:latin typeface="+mn-lt"/>
                        <a:ea typeface="+mn-ea"/>
                        <a:cs typeface="B Zar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rtl="1" eaLnBrk="1" latinLnBrk="0" hangingPunct="1"/>
                      <a:r>
                        <a:rPr kumimoji="0" lang="fa-IR" sz="1600" kern="1200" dirty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B Zar" pitchFamily="2" charset="-78"/>
                        </a:rPr>
                        <a:t>36</a:t>
                      </a:r>
                      <a:endParaRPr kumimoji="0" lang="en-US" sz="1600" kern="1200" dirty="0">
                        <a:solidFill>
                          <a:schemeClr val="tx2">
                            <a:lumMod val="50000"/>
                          </a:schemeClr>
                        </a:solidFill>
                        <a:latin typeface="+mn-lt"/>
                        <a:ea typeface="+mn-ea"/>
                        <a:cs typeface="B Zar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rtl="1" eaLnBrk="1" latinLnBrk="0" hangingPunct="1"/>
                      <a:r>
                        <a:rPr kumimoji="0" lang="fa-IR" sz="1600" kern="1200" dirty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B Zar" pitchFamily="2" charset="-78"/>
                        </a:rPr>
                        <a:t>16</a:t>
                      </a:r>
                      <a:endParaRPr kumimoji="0" lang="en-US" sz="1600" kern="1200" dirty="0">
                        <a:solidFill>
                          <a:schemeClr val="tx2">
                            <a:lumMod val="50000"/>
                          </a:schemeClr>
                        </a:solidFill>
                        <a:latin typeface="+mn-lt"/>
                        <a:ea typeface="+mn-ea"/>
                        <a:cs typeface="B Zar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rtl="1" eaLnBrk="1" latinLnBrk="0" hangingPunct="1"/>
                      <a:r>
                        <a:rPr kumimoji="0" lang="fa-IR" sz="1600" kern="1200" dirty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B Zar" pitchFamily="2" charset="-78"/>
                        </a:rPr>
                        <a:t>اپیدمیولوژی</a:t>
                      </a:r>
                      <a:endParaRPr kumimoji="0" lang="en-US" sz="1600" kern="1200" dirty="0">
                        <a:solidFill>
                          <a:schemeClr val="tx2">
                            <a:lumMod val="50000"/>
                          </a:schemeClr>
                        </a:solidFill>
                        <a:latin typeface="+mn-lt"/>
                        <a:ea typeface="+mn-ea"/>
                        <a:cs typeface="B Zar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a-IR" sz="1600" kern="1200" dirty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B Zar" pitchFamily="2" charset="-78"/>
                        </a:rPr>
                        <a:t>دکتری تخصصی</a:t>
                      </a:r>
                      <a:endParaRPr kumimoji="0" lang="en-US" sz="1600" kern="1200" dirty="0">
                        <a:solidFill>
                          <a:schemeClr val="tx2">
                            <a:lumMod val="50000"/>
                          </a:schemeClr>
                        </a:solidFill>
                        <a:latin typeface="+mn-lt"/>
                        <a:ea typeface="+mn-ea"/>
                        <a:cs typeface="B Zar" pitchFamily="2" charset="-78"/>
                      </a:endParaRPr>
                    </a:p>
                    <a:p>
                      <a:pPr marL="0" algn="ctr" rtl="1" eaLnBrk="1" latinLnBrk="0" hangingPunct="1"/>
                      <a:endParaRPr kumimoji="0" lang="en-US" sz="1600" kern="1200" dirty="0">
                        <a:solidFill>
                          <a:schemeClr val="tx2">
                            <a:lumMod val="50000"/>
                          </a:schemeClr>
                        </a:solidFill>
                        <a:latin typeface="+mn-lt"/>
                        <a:ea typeface="+mn-ea"/>
                        <a:cs typeface="B Zar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a-IR" sz="1600" dirty="0">
                          <a:solidFill>
                            <a:schemeClr val="tx2">
                              <a:lumMod val="50000"/>
                            </a:schemeClr>
                          </a:solidFill>
                          <a:cs typeface="B Zar" pitchFamily="2" charset="-78"/>
                        </a:rPr>
                        <a:t>دکتر محمد قربانی</a:t>
                      </a:r>
                      <a:endParaRPr lang="en-US" sz="1600" dirty="0">
                        <a:solidFill>
                          <a:schemeClr val="tx2">
                            <a:lumMod val="50000"/>
                          </a:schemeClr>
                        </a:solidFill>
                        <a:cs typeface="B Zar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a-IR" sz="2000" dirty="0">
                          <a:solidFill>
                            <a:schemeClr val="tx2">
                              <a:lumMod val="50000"/>
                            </a:schemeClr>
                          </a:solidFill>
                          <a:cs typeface="B Zar" pitchFamily="2" charset="-78"/>
                        </a:rPr>
                        <a:t>5</a:t>
                      </a:r>
                      <a:endParaRPr lang="en-US" sz="2000" dirty="0">
                        <a:solidFill>
                          <a:schemeClr val="tx2">
                            <a:lumMod val="50000"/>
                          </a:schemeClr>
                        </a:solidFill>
                        <a:cs typeface="B Zar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83311">
                <a:tc>
                  <a:txBody>
                    <a:bodyPr/>
                    <a:lstStyle/>
                    <a:p>
                      <a:pPr marL="0" algn="ctr" rtl="1" eaLnBrk="1" latinLnBrk="0" hangingPunct="1"/>
                      <a:r>
                        <a:rPr kumimoji="0" lang="fa-IR" sz="1600" kern="1200" dirty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B Zar" pitchFamily="2" charset="-78"/>
                        </a:rPr>
                        <a:t>تمام وقت</a:t>
                      </a:r>
                      <a:endParaRPr kumimoji="0" lang="en-US" sz="1600" kern="1200" dirty="0">
                        <a:solidFill>
                          <a:schemeClr val="tx2">
                            <a:lumMod val="50000"/>
                          </a:schemeClr>
                        </a:solidFill>
                        <a:latin typeface="+mn-lt"/>
                        <a:ea typeface="+mn-ea"/>
                        <a:cs typeface="B Zar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rtl="1" eaLnBrk="1" latinLnBrk="0" hangingPunct="1"/>
                      <a:r>
                        <a:rPr kumimoji="0" lang="fa-IR" sz="1600" kern="1200" dirty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B Zar" pitchFamily="2" charset="-78"/>
                        </a:rPr>
                        <a:t>40</a:t>
                      </a:r>
                      <a:endParaRPr kumimoji="0" lang="en-US" sz="1600" kern="1200" dirty="0">
                        <a:solidFill>
                          <a:schemeClr val="tx2">
                            <a:lumMod val="50000"/>
                          </a:schemeClr>
                        </a:solidFill>
                        <a:latin typeface="+mn-lt"/>
                        <a:ea typeface="+mn-ea"/>
                        <a:cs typeface="B Zar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rtl="1" eaLnBrk="1" latinLnBrk="0" hangingPunct="1"/>
                      <a:r>
                        <a:rPr kumimoji="0" lang="fa-IR" sz="1600" kern="1200" dirty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B Zar" pitchFamily="2" charset="-78"/>
                        </a:rPr>
                        <a:t>12</a:t>
                      </a:r>
                      <a:endParaRPr kumimoji="0" lang="en-US" sz="1600" kern="1200" dirty="0">
                        <a:solidFill>
                          <a:schemeClr val="tx2">
                            <a:lumMod val="50000"/>
                          </a:schemeClr>
                        </a:solidFill>
                        <a:latin typeface="+mn-lt"/>
                        <a:ea typeface="+mn-ea"/>
                        <a:cs typeface="B Zar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rtl="1" eaLnBrk="1" latinLnBrk="0" hangingPunct="1"/>
                      <a:r>
                        <a:rPr kumimoji="0" lang="fa-IR" sz="1600" kern="1200" dirty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B Zar" pitchFamily="2" charset="-78"/>
                        </a:rPr>
                        <a:t>41</a:t>
                      </a:r>
                      <a:endParaRPr kumimoji="0" lang="en-US" sz="1600" kern="1200" dirty="0">
                        <a:solidFill>
                          <a:schemeClr val="tx2">
                            <a:lumMod val="50000"/>
                          </a:schemeClr>
                        </a:solidFill>
                        <a:latin typeface="+mn-lt"/>
                        <a:ea typeface="+mn-ea"/>
                        <a:cs typeface="B Zar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rtl="1" eaLnBrk="1" latinLnBrk="0" hangingPunct="1"/>
                      <a:r>
                        <a:rPr kumimoji="0" lang="fa-IR" sz="1600" kern="1200" dirty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B Zar" pitchFamily="2" charset="-78"/>
                        </a:rPr>
                        <a:t>86</a:t>
                      </a:r>
                      <a:endParaRPr kumimoji="0" lang="en-US" sz="1600" kern="1200" dirty="0">
                        <a:solidFill>
                          <a:schemeClr val="tx2">
                            <a:lumMod val="50000"/>
                          </a:schemeClr>
                        </a:solidFill>
                        <a:latin typeface="+mn-lt"/>
                        <a:ea typeface="+mn-ea"/>
                        <a:cs typeface="B Zar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rtl="1" eaLnBrk="1" latinLnBrk="0" hangingPunct="1"/>
                      <a:r>
                        <a:rPr kumimoji="0" lang="fa-IR" sz="1600" kern="1200" dirty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B Zar" pitchFamily="2" charset="-78"/>
                        </a:rPr>
                        <a:t>24</a:t>
                      </a:r>
                      <a:endParaRPr kumimoji="0" lang="en-US" sz="1600" kern="1200" dirty="0">
                        <a:solidFill>
                          <a:schemeClr val="tx2">
                            <a:lumMod val="50000"/>
                          </a:schemeClr>
                        </a:solidFill>
                        <a:latin typeface="+mn-lt"/>
                        <a:ea typeface="+mn-ea"/>
                        <a:cs typeface="B Zar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rtl="1" eaLnBrk="1" latinLnBrk="0" hangingPunct="1"/>
                      <a:r>
                        <a:rPr kumimoji="0" lang="fa-IR" sz="1600" kern="1200" dirty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B Zar" pitchFamily="2" charset="-78"/>
                        </a:rPr>
                        <a:t>بهداشت محیط</a:t>
                      </a:r>
                      <a:endParaRPr kumimoji="0" lang="en-US" sz="1600" kern="1200" dirty="0">
                        <a:solidFill>
                          <a:schemeClr val="tx2">
                            <a:lumMod val="50000"/>
                          </a:schemeClr>
                        </a:solidFill>
                        <a:latin typeface="+mn-lt"/>
                        <a:ea typeface="+mn-ea"/>
                        <a:cs typeface="B Zar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a-IR" sz="1600" kern="1200" dirty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B Zar" pitchFamily="2" charset="-78"/>
                        </a:rPr>
                        <a:t>دکتری تخصصی</a:t>
                      </a:r>
                      <a:endParaRPr kumimoji="0" lang="en-US" sz="1600" kern="1200" dirty="0">
                        <a:solidFill>
                          <a:schemeClr val="tx2">
                            <a:lumMod val="50000"/>
                          </a:schemeClr>
                        </a:solidFill>
                        <a:latin typeface="+mn-lt"/>
                        <a:ea typeface="+mn-ea"/>
                        <a:cs typeface="B Zar" pitchFamily="2" charset="-78"/>
                      </a:endParaRPr>
                    </a:p>
                    <a:p>
                      <a:pPr marL="0" algn="ctr" rtl="1" eaLnBrk="1" latinLnBrk="0" hangingPunct="1"/>
                      <a:endParaRPr kumimoji="0" lang="en-US" sz="1600" kern="1200" dirty="0">
                        <a:solidFill>
                          <a:schemeClr val="tx2">
                            <a:lumMod val="50000"/>
                          </a:schemeClr>
                        </a:solidFill>
                        <a:latin typeface="+mn-lt"/>
                        <a:ea typeface="+mn-ea"/>
                        <a:cs typeface="B Zar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a-IR" sz="1600" dirty="0">
                          <a:solidFill>
                            <a:schemeClr val="tx2">
                              <a:lumMod val="50000"/>
                            </a:schemeClr>
                          </a:solidFill>
                          <a:cs typeface="B Zar" pitchFamily="2" charset="-78"/>
                        </a:rPr>
                        <a:t>دکتر حسن هاشمی </a:t>
                      </a:r>
                      <a:endParaRPr lang="en-US" sz="1600" dirty="0">
                        <a:solidFill>
                          <a:schemeClr val="tx2">
                            <a:lumMod val="50000"/>
                          </a:schemeClr>
                        </a:solidFill>
                        <a:cs typeface="B Zar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a-IR" sz="2000" dirty="0">
                          <a:solidFill>
                            <a:schemeClr val="tx2">
                              <a:lumMod val="50000"/>
                            </a:schemeClr>
                          </a:solidFill>
                          <a:cs typeface="B Zar" pitchFamily="2" charset="-78"/>
                        </a:rPr>
                        <a:t>6</a:t>
                      </a:r>
                      <a:endParaRPr lang="en-US" sz="2000" dirty="0">
                        <a:solidFill>
                          <a:schemeClr val="tx2">
                            <a:lumMod val="50000"/>
                          </a:schemeClr>
                        </a:solidFill>
                        <a:cs typeface="B Zar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75502748"/>
                  </a:ext>
                </a:extLst>
              </a:tr>
            </a:tbl>
          </a:graphicData>
        </a:graphic>
      </p:graphicFrame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23A48992-BCB9-466E-B110-6CB6F66D0D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1C7A32-0F63-4997-A866-4D4A163F5362}" type="slidenum">
              <a:rPr lang="en-US" smtClean="0"/>
              <a:pPr/>
              <a:t>6</a:t>
            </a:fld>
            <a:endParaRPr lang="en-US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609600" y="304801"/>
            <a:ext cx="7772400" cy="1219200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800" b="0" i="0" u="none" strike="noStrike" kern="1200" cap="none" spc="0" normalizeH="0" baseline="0" noProof="0" dirty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+mn-lt"/>
                <a:ea typeface="+mn-ea"/>
                <a:cs typeface="B Zar" pitchFamily="2" charset="-78"/>
              </a:rPr>
              <a:t> تصویر نامه درخواست رییس دانشگاه علوم پزشکی شیراز برای </a:t>
            </a:r>
            <a:r>
              <a:rPr lang="fa-IR" sz="2800" dirty="0">
                <a:cs typeface="B Zar" pitchFamily="2" charset="-78"/>
              </a:rPr>
              <a:t>تغییر نام </a:t>
            </a:r>
            <a:r>
              <a:rPr kumimoji="0" lang="fa-IR" sz="2800" b="0" i="0" u="none" strike="noStrike" kern="1200" cap="none" spc="0" normalizeH="0" baseline="0" noProof="0" dirty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+mn-lt"/>
                <a:ea typeface="+mn-ea"/>
                <a:cs typeface="B Zar" pitchFamily="2" charset="-78"/>
              </a:rPr>
              <a:t>مرکز تحقیقاتی سالمندی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chemeClr val="dk1"/>
              </a:solidFill>
              <a:effectLst/>
              <a:uLnTx/>
              <a:uFillTx/>
              <a:latin typeface="+mn-lt"/>
              <a:ea typeface="+mn-ea"/>
              <a:cs typeface="B Zar" pitchFamily="2" charset="-78"/>
            </a:endParaRP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B34580F1-BB2E-4126-8ECF-A3C4521878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1C7A32-0F63-4997-A866-4D4A163F5362}" type="slidenum">
              <a:rPr lang="en-US" smtClean="0"/>
              <a:pPr/>
              <a:t>7</a:t>
            </a:fld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0377CD2-9360-4EAD-93FF-4FDB706C786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3334" t="20000" r="6666" b="7315"/>
          <a:stretch/>
        </p:blipFill>
        <p:spPr>
          <a:xfrm>
            <a:off x="1676400" y="1524000"/>
            <a:ext cx="5867400" cy="5330913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52F2AA-B86A-437B-B712-32535D43EF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3571" y="457200"/>
            <a:ext cx="8229600" cy="1143000"/>
          </a:xfrm>
        </p:spPr>
        <p:txBody>
          <a:bodyPr>
            <a:normAutofit fontScale="90000"/>
          </a:bodyPr>
          <a:lstStyle/>
          <a:p>
            <a:r>
              <a:rPr kumimoji="0" lang="fa-IR" sz="4400" b="0" i="0" u="none" strike="noStrike" kern="1200" cap="none" spc="0" normalizeH="0" baseline="0" noProof="0" dirty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+mn-lt"/>
                <a:ea typeface="+mn-ea"/>
                <a:cs typeface="B Zar" pitchFamily="2" charset="-78"/>
              </a:rPr>
              <a:t> تصویر نامه درخواست رییس دانشگاه علوم پزشکی شیراز برای </a:t>
            </a:r>
            <a:r>
              <a:rPr lang="fa-IR" sz="4400" dirty="0">
                <a:cs typeface="B Zar" pitchFamily="2" charset="-78"/>
              </a:rPr>
              <a:t>تغییر نام </a:t>
            </a:r>
            <a:r>
              <a:rPr kumimoji="0" lang="fa-IR" sz="4400" b="0" i="0" u="none" strike="noStrike" kern="1200" cap="none" spc="0" normalizeH="0" baseline="0" noProof="0" dirty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+mn-lt"/>
                <a:ea typeface="+mn-ea"/>
                <a:cs typeface="B Zar" pitchFamily="2" charset="-78"/>
              </a:rPr>
              <a:t>مرکز تحقیقاتی سالمندی</a:t>
            </a:r>
            <a:b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+mn-lt"/>
                <a:ea typeface="+mn-ea"/>
                <a:cs typeface="B Zar" pitchFamily="2" charset="-78"/>
              </a:rPr>
            </a:b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EAB3C82-5F64-4D11-90F0-CFC66E761EC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07D82B3-4C2B-45B1-8331-B884BD8CAE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1C7A32-0F63-4997-A866-4D4A163F5362}" type="slidenum">
              <a:rPr lang="en-US" smtClean="0"/>
              <a:pPr/>
              <a:t>8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652BC5F-1E59-49E4-8D4D-DD84B144E4D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3333" t="23333" r="5000" b="28889"/>
          <a:stretch/>
        </p:blipFill>
        <p:spPr>
          <a:xfrm>
            <a:off x="990600" y="1600200"/>
            <a:ext cx="7696200" cy="44721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909265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28EA6E-4637-45F6-A9F7-A502FE05EF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5429" y="515710"/>
            <a:ext cx="8229600" cy="1143000"/>
          </a:xfrm>
        </p:spPr>
        <p:txBody>
          <a:bodyPr>
            <a:normAutofit fontScale="90000"/>
          </a:bodyPr>
          <a:lstStyle/>
          <a:p>
            <a:r>
              <a:rPr kumimoji="0" lang="fa-IR" sz="4400" b="0" i="0" u="none" strike="noStrike" kern="1200" cap="none" spc="0" normalizeH="0" baseline="0" noProof="0" dirty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+mn-lt"/>
                <a:ea typeface="+mn-ea"/>
                <a:cs typeface="B Zar" pitchFamily="2" charset="-78"/>
              </a:rPr>
              <a:t> تصویر نامه درخواست رییس دانشگاه علوم پزشکی شیراز برای </a:t>
            </a:r>
            <a:r>
              <a:rPr lang="fa-IR" sz="4400" dirty="0">
                <a:cs typeface="B Zar" pitchFamily="2" charset="-78"/>
              </a:rPr>
              <a:t>تغییر نام </a:t>
            </a:r>
            <a:r>
              <a:rPr kumimoji="0" lang="fa-IR" sz="4400" b="0" i="0" u="none" strike="noStrike" kern="1200" cap="none" spc="0" normalizeH="0" baseline="0" noProof="0" dirty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+mn-lt"/>
                <a:ea typeface="+mn-ea"/>
                <a:cs typeface="B Zar" pitchFamily="2" charset="-78"/>
              </a:rPr>
              <a:t>مرکز تحقیقاتی سالمندی</a:t>
            </a:r>
            <a:b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+mn-lt"/>
                <a:ea typeface="+mn-ea"/>
                <a:cs typeface="B Zar" pitchFamily="2" charset="-78"/>
              </a:rPr>
            </a:b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388D297-1FEF-44D1-903F-A7FE3C4C843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EC1E4E2-2ED1-4B8D-9E93-F5BE85F984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1C7A32-0F63-4997-A866-4D4A163F5362}" type="slidenum">
              <a:rPr lang="en-US" smtClean="0"/>
              <a:pPr/>
              <a:t>9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C99B8493-6F33-4508-BA29-1B0DADECBB1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3334" t="18889" r="6666" b="43333"/>
          <a:stretch/>
        </p:blipFill>
        <p:spPr>
          <a:xfrm>
            <a:off x="60512" y="1662339"/>
            <a:ext cx="9022976" cy="4260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142039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470</TotalTime>
  <Words>443</Words>
  <Application>Microsoft Office PowerPoint</Application>
  <PresentationFormat>On-screen Show (4:3)</PresentationFormat>
  <Paragraphs>117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5" baseType="lpstr">
      <vt:lpstr>Arial</vt:lpstr>
      <vt:lpstr>B Zar</vt:lpstr>
      <vt:lpstr>Calibri</vt:lpstr>
      <vt:lpstr>Times New Roman</vt:lpstr>
      <vt:lpstr>Office Theme</vt:lpstr>
      <vt:lpstr>به نام خدا</vt:lpstr>
      <vt:lpstr>PowerPoint Presentation</vt:lpstr>
      <vt:lpstr>PowerPoint Presentation</vt:lpstr>
      <vt:lpstr>علت و هدف تغییر نام مرکز</vt:lpstr>
      <vt:lpstr>مشخصات هیأت موسس </vt:lpstr>
      <vt:lpstr>PowerPoint Presentation</vt:lpstr>
      <vt:lpstr>PowerPoint Presentation</vt:lpstr>
      <vt:lpstr> تصویر نامه درخواست رییس دانشگاه علوم پزشکی شیراز برای تغییر نام مرکز تحقیقاتی سالمندی </vt:lpstr>
      <vt:lpstr> تصویر نامه درخواست رییس دانشگاه علوم پزشکی شیراز برای تغییر نام مرکز تحقیقاتی سالمندی 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بسم ال...</dc:title>
  <dc:creator>ghalenoei</dc:creator>
  <cp:lastModifiedBy>فرزانه بهادری</cp:lastModifiedBy>
  <cp:revision>92</cp:revision>
  <dcterms:created xsi:type="dcterms:W3CDTF">2016-08-31T05:41:55Z</dcterms:created>
  <dcterms:modified xsi:type="dcterms:W3CDTF">2026-05-06T06:15:46Z</dcterms:modified>
</cp:coreProperties>
</file>