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4" r:id="rId3"/>
    <p:sldId id="312" r:id="rId4"/>
    <p:sldId id="313" r:id="rId5"/>
    <p:sldId id="260" r:id="rId6"/>
    <p:sldId id="299" r:id="rId7"/>
    <p:sldId id="282" r:id="rId8"/>
    <p:sldId id="315" r:id="rId9"/>
    <p:sldId id="316" r:id="rId10"/>
    <p:sldId id="31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E88-3BE2-4288-8DD7-40BC50E33C52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5D8D8-C5B0-42C6-8201-6DA153C558AE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8355-0A84-4B5A-87EA-6F9F15C7EB19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707D6-4B4B-4CBA-9257-DDCD659C0225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E204-2500-477E-BEA9-E5FB6F7F15B7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D19B-D72F-4F23-BD6B-F718D18C2097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7D30-39A0-47D7-B0BC-A9405E02187B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ECAB-1AB7-4B10-994B-7D7905D3DAE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0E44-A57B-4439-851D-B768CE84BD7F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76D5-2F86-4A29-8A2E-A2AA7F377C0B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A024-2110-432B-AB0D-B84D2DA4BC25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0C335-3F19-49EE-BDF7-427073737152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426326-B9A8-46E8-B8DD-21CD2B02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42BB-F804-4B83-A358-FDB7F51E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65613-F364-403E-B1D1-465D90C75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645A78-3727-4481-B3AE-AFEAC622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97F5D8-439D-4142-8F8C-851C1D54D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33" t="20671" r="21667" b="7314"/>
          <a:stretch/>
        </p:blipFill>
        <p:spPr>
          <a:xfrm>
            <a:off x="0" y="-18143"/>
            <a:ext cx="8839200" cy="637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69A2-B039-4E88-AF1D-1B8453D1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5AB7F-E0E4-4453-8F80-5D23AF1C5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528539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EF6F0D-F3DC-4FBF-A882-BFD7BF8C8F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140240"/>
            <a:ext cx="1518139" cy="163092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E28FF54-9159-4754-87E7-E3AB7CA812DD}"/>
              </a:ext>
            </a:extLst>
          </p:cNvPr>
          <p:cNvSpPr txBox="1">
            <a:spLocks/>
          </p:cNvSpPr>
          <p:nvPr/>
        </p:nvSpPr>
        <p:spPr>
          <a:xfrm>
            <a:off x="457200" y="1771168"/>
            <a:ext cx="7986932" cy="20078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lnSpc>
                <a:spcPct val="170000"/>
              </a:lnSpc>
              <a:spcBef>
                <a:spcPct val="0"/>
              </a:spcBef>
            </a:pPr>
            <a:b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Zar" pitchFamily="2" charset="-78"/>
              </a:rPr>
              <a:t>نام فعلی مرکز </a:t>
            </a: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</a:p>
          <a:p>
            <a:pPr lvl="0" algn="r" rtl="1">
              <a:lnSpc>
                <a:spcPct val="170000"/>
              </a:lnSpc>
              <a:spcBef>
                <a:spcPct val="0"/>
              </a:spcBef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فارسی: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 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مرکز تحقیقات سالمندی                                  انگلیسی: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 Aging Research Center</a:t>
            </a: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dirty="0">
                <a:solidFill>
                  <a:schemeClr val="tx1"/>
                </a:solidFill>
                <a:latin typeface="+mj-lt"/>
                <a:ea typeface="+mj-ea"/>
                <a:cs typeface="B Nazanin" panose="00000400000000000000" pitchFamily="2" charset="-78"/>
              </a:rPr>
              <a:t>تاریخ موافقت اصولی : اردیبهشت 92           تاریخ موافقت قطعی : ندارد</a:t>
            </a: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77945D0-4A1C-4B18-A61B-04C6B7528AD6}"/>
              </a:ext>
            </a:extLst>
          </p:cNvPr>
          <p:cNvSpPr txBox="1">
            <a:spLocks/>
          </p:cNvSpPr>
          <p:nvPr/>
        </p:nvSpPr>
        <p:spPr>
          <a:xfrm>
            <a:off x="457200" y="3870323"/>
            <a:ext cx="8001000" cy="2514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spcBef>
                <a:spcPct val="0"/>
              </a:spcBef>
            </a:pPr>
            <a:b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</a:b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000" dirty="0">
              <a:latin typeface="+mj-lt"/>
              <a:ea typeface="+mj-ea"/>
              <a:cs typeface="B Nazanin" panose="00000400000000000000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000" dirty="0">
              <a:latin typeface="+mj-lt"/>
              <a:ea typeface="+mj-ea"/>
              <a:cs typeface="B Nazanin" panose="00000400000000000000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b="1" dirty="0">
              <a:latin typeface="+mj-lt"/>
              <a:ea typeface="+mj-ea"/>
              <a:cs typeface="B Nazanin" panose="00000400000000000000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4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4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Zar" pitchFamily="2" charset="-78"/>
              </a:rPr>
              <a:t>نام پیشنهادی مرکز ( فارسی – انگلیسی):</a:t>
            </a: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r>
              <a:rPr lang="fa-IR" sz="2000" dirty="0">
                <a:latin typeface="+mj-lt"/>
                <a:ea typeface="+mj-ea"/>
                <a:cs typeface="B Nazanin" panose="00000400000000000000" pitchFamily="2" charset="-78"/>
              </a:rPr>
              <a:t>فارسی: مرکز تحقیقات جوانی جمعیت  و سالمندی پویا     </a:t>
            </a: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r>
              <a:rPr lang="fa-IR" sz="2000" dirty="0">
                <a:latin typeface="+mj-lt"/>
                <a:ea typeface="+mj-ea"/>
                <a:cs typeface="B Nazanin" panose="00000400000000000000" pitchFamily="2" charset="-78"/>
              </a:rPr>
              <a:t>انگلیسی :</a:t>
            </a:r>
            <a:r>
              <a:rPr lang="en-US" sz="2000" dirty="0">
                <a:latin typeface="+mj-lt"/>
                <a:ea typeface="+mj-ea"/>
                <a:cs typeface="B Nazanin" panose="00000400000000000000" pitchFamily="2" charset="-78"/>
              </a:rPr>
              <a:t>Research Centre for Youth Population and Active Aging (RCYPAA)</a:t>
            </a:r>
          </a:p>
          <a:p>
            <a:pPr lvl="0" algn="ctr" rtl="1">
              <a:spcBef>
                <a:spcPct val="0"/>
              </a:spcBef>
            </a:pP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Nazanin" panose="00000400000000000000" pitchFamily="2" charset="-78"/>
              </a:rPr>
              <a:t> </a:t>
            </a:r>
            <a:endParaRPr lang="en-US" dirty="0">
              <a:solidFill>
                <a:schemeClr val="tx1"/>
              </a:solidFill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Nazanin" panose="00000400000000000000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264EB7-B0E9-4323-8EB9-3C4FE2D7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8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C4D1B-08DB-4E90-BA0C-A19640E7D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3000" y="6336420"/>
            <a:ext cx="304800" cy="365125"/>
          </a:xfrm>
        </p:spPr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4DCE43-1052-421C-A3D8-60669F14B5F5}"/>
              </a:ext>
            </a:extLst>
          </p:cNvPr>
          <p:cNvSpPr txBox="1"/>
          <p:nvPr/>
        </p:nvSpPr>
        <p:spPr>
          <a:xfrm>
            <a:off x="1524000" y="457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4400" dirty="0">
                <a:cs typeface="B Titr" panose="00000700000000000000" pitchFamily="2" charset="-78"/>
              </a:rPr>
              <a:t>چشم انداز و رسالت مرکز</a:t>
            </a:r>
            <a:endParaRPr lang="en-US" sz="4400" dirty="0">
              <a:cs typeface="B Titr" panose="000007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94DFCE-A158-4F9D-ABA0-C84E8211E234}"/>
              </a:ext>
            </a:extLst>
          </p:cNvPr>
          <p:cNvSpPr txBox="1"/>
          <p:nvPr/>
        </p:nvSpPr>
        <p:spPr>
          <a:xfrm>
            <a:off x="228600" y="1828800"/>
            <a:ext cx="868680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000" b="1" dirty="0" err="1">
                <a:cs typeface="B Nazanin" panose="00000400000000000000" pitchFamily="2" charset="-78"/>
              </a:rPr>
              <a:t>چشم‌انداز</a:t>
            </a:r>
            <a:r>
              <a:rPr lang="fa-IR" sz="2000" b="1" dirty="0">
                <a:cs typeface="B Nazanin" panose="00000400000000000000" pitchFamily="2" charset="-78"/>
              </a:rPr>
              <a:t>:</a:t>
            </a:r>
            <a:r>
              <a:rPr lang="fa-IR" sz="2000" dirty="0">
                <a:cs typeface="B Nazanin" panose="00000400000000000000" pitchFamily="2" charset="-78"/>
              </a:rPr>
              <a:t> تبدیل شدن طی سه سال آینده به یک مرکز تحقیقاتی پیشرو در سطح جهانی در حوزه جوانی جمعیت، باروری و سالمندی پویا با </a:t>
            </a:r>
            <a:r>
              <a:rPr lang="fa-IR" sz="2000" dirty="0" err="1">
                <a:cs typeface="B Nazanin" panose="00000400000000000000" pitchFamily="2" charset="-78"/>
              </a:rPr>
              <a:t>بهره‌گیری</a:t>
            </a:r>
            <a:r>
              <a:rPr lang="fa-IR" sz="2000" dirty="0">
                <a:cs typeface="B Nazanin" panose="00000400000000000000" pitchFamily="2" charset="-78"/>
              </a:rPr>
              <a:t> از هوش مصنوعی و یادگیری ماشین برای حل مسائل پیچیده جمعیتی و ارتقای کیفیت زندگی سالمندان.</a:t>
            </a:r>
            <a:br>
              <a:rPr lang="fa-IR" sz="2000" dirty="0">
                <a:cs typeface="B Nazanin" panose="00000400000000000000" pitchFamily="2" charset="-78"/>
              </a:rPr>
            </a:br>
            <a:r>
              <a:rPr lang="fa-IR" sz="2000" b="1" dirty="0">
                <a:cs typeface="B Nazanin" panose="00000400000000000000" pitchFamily="2" charset="-78"/>
              </a:rPr>
              <a:t>رسالت:</a:t>
            </a:r>
            <a:r>
              <a:rPr lang="fa-IR" sz="2000" dirty="0">
                <a:cs typeface="B Nazanin" panose="00000400000000000000" pitchFamily="2" charset="-78"/>
              </a:rPr>
              <a:t> انجام </a:t>
            </a:r>
            <a:r>
              <a:rPr lang="fa-IR" sz="2000" dirty="0" err="1">
                <a:cs typeface="B Nazanin" panose="00000400000000000000" pitchFamily="2" charset="-78"/>
              </a:rPr>
              <a:t>پژوهش‌های</a:t>
            </a:r>
            <a:r>
              <a:rPr lang="fa-IR" sz="2000" dirty="0">
                <a:cs typeface="B Nazanin" panose="00000400000000000000" pitchFamily="2" charset="-78"/>
              </a:rPr>
              <a:t> کاربردی و بنیادی در حوزه جوانی جمعیت، باروری/ناباروری و سالمندی پویا با تمرکز بر مسائل محلی، استفاده از </a:t>
            </a:r>
            <a:r>
              <a:rPr lang="fa-IR" sz="2000" dirty="0" err="1">
                <a:cs typeface="B Nazanin" panose="00000400000000000000" pitchFamily="2" charset="-78"/>
              </a:rPr>
              <a:t>داده‌های</a:t>
            </a:r>
            <a:r>
              <a:rPr lang="fa-IR" sz="2000" dirty="0">
                <a:cs typeface="B Nazanin" panose="00000400000000000000" pitchFamily="2" charset="-78"/>
              </a:rPr>
              <a:t> جمعیتی و بالینی و </a:t>
            </a:r>
            <a:r>
              <a:rPr lang="fa-IR" sz="2000" dirty="0" err="1">
                <a:cs typeface="B Nazanin" panose="00000400000000000000" pitchFamily="2" charset="-78"/>
              </a:rPr>
              <a:t>به‌کارگیری</a:t>
            </a:r>
            <a:r>
              <a:rPr lang="fa-IR" sz="2000" dirty="0">
                <a:cs typeface="B Nazanin" panose="00000400000000000000" pitchFamily="2" charset="-78"/>
              </a:rPr>
              <a:t> هوش مصنوعی برای ارائه راهکارهای علمی و فناورانه جهت بهبود سلامت و کیفیت زندگی جمعیت.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علت و هدف تغییر نام مرکز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3E947-2E1F-4C18-AD8A-1A3C1B6A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03A796-F40E-4707-A8D9-310D814D7FBA}"/>
              </a:ext>
            </a:extLst>
          </p:cNvPr>
          <p:cNvSpPr txBox="1"/>
          <p:nvPr/>
        </p:nvSpPr>
        <p:spPr>
          <a:xfrm>
            <a:off x="152400" y="1219200"/>
            <a:ext cx="8839200" cy="369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000" dirty="0">
                <a:cs typeface="B Nazanin" panose="00000400000000000000" pitchFamily="2" charset="-78"/>
              </a:rPr>
              <a:t>جوانی جمعیت و سالمندی پویا دو مؤلفه </a:t>
            </a:r>
            <a:r>
              <a:rPr lang="fa-IR" sz="2000" dirty="0" err="1">
                <a:cs typeface="B Nazanin" panose="00000400000000000000" pitchFamily="2" charset="-78"/>
              </a:rPr>
              <a:t>به‌هم‌پیوسته</a:t>
            </a:r>
            <a:r>
              <a:rPr lang="fa-IR" sz="2000" dirty="0">
                <a:cs typeface="B Nazanin" panose="00000400000000000000" pitchFamily="2" charset="-78"/>
              </a:rPr>
              <a:t> در پویایی جمعیتی و توسعه پایدار هستند؛ زیرا وجود جمعیت جوان و فعال با تقویت اقتصاد، </a:t>
            </a:r>
            <a:r>
              <a:rPr lang="fa-IR" sz="2000" dirty="0" err="1">
                <a:cs typeface="B Nazanin" panose="00000400000000000000" pitchFamily="2" charset="-78"/>
              </a:rPr>
              <a:t>نظام‌های</a:t>
            </a:r>
            <a:r>
              <a:rPr lang="fa-IR" sz="2000" dirty="0">
                <a:cs typeface="B Nazanin" panose="00000400000000000000" pitchFamily="2" charset="-78"/>
              </a:rPr>
              <a:t> حمایتی و </a:t>
            </a:r>
            <a:r>
              <a:rPr lang="fa-IR" sz="2000" dirty="0" err="1">
                <a:cs typeface="B Nazanin" panose="00000400000000000000" pitchFamily="2" charset="-78"/>
              </a:rPr>
              <a:t>شبکه‌های</a:t>
            </a:r>
            <a:r>
              <a:rPr lang="fa-IR" sz="2000" dirty="0">
                <a:cs typeface="B Nazanin" panose="00000400000000000000" pitchFamily="2" charset="-78"/>
              </a:rPr>
              <a:t> خانوادگی، زمینه تأمین رفاه و کیفیت زندگی سالمندان را فراهم </a:t>
            </a:r>
            <a:r>
              <a:rPr lang="fa-IR" sz="2000" dirty="0" err="1">
                <a:cs typeface="B Nazanin" panose="00000400000000000000" pitchFamily="2" charset="-78"/>
              </a:rPr>
              <a:t>می‌کند</a:t>
            </a:r>
            <a:r>
              <a:rPr lang="fa-IR" sz="2000" dirty="0">
                <a:cs typeface="B Nazanin" panose="00000400000000000000" pitchFamily="2" charset="-78"/>
              </a:rPr>
              <a:t>. از سوی دیگر، سالمندی پویا حاصل </a:t>
            </a:r>
            <a:r>
              <a:rPr lang="fa-IR" sz="2000" dirty="0" err="1">
                <a:cs typeface="B Nazanin" panose="00000400000000000000" pitchFamily="2" charset="-78"/>
              </a:rPr>
              <a:t>سرمایه‌گذاری</a:t>
            </a:r>
            <a:r>
              <a:rPr lang="fa-IR" sz="2000" dirty="0">
                <a:cs typeface="B Nazanin" panose="00000400000000000000" pitchFamily="2" charset="-78"/>
              </a:rPr>
              <a:t> در سلامت، آموزش و سبک زندگی سالم در طول چرخه زندگی است؛ بنابراین توجه </a:t>
            </a:r>
            <a:r>
              <a:rPr lang="fa-IR" sz="2000" dirty="0" err="1">
                <a:cs typeface="B Nazanin" panose="00000400000000000000" pitchFamily="2" charset="-78"/>
              </a:rPr>
              <a:t>هم‌زمان</a:t>
            </a:r>
            <a:r>
              <a:rPr lang="fa-IR" sz="2000" dirty="0">
                <a:cs typeface="B Nazanin" panose="00000400000000000000" pitchFamily="2" charset="-78"/>
              </a:rPr>
              <a:t> به جوانی جمعیت و سالمندی، رویکردی راهبردی برای مدیریت تحولات جمعیتی و ارتقای سلامت جامعه به شمار </a:t>
            </a:r>
            <a:r>
              <a:rPr lang="fa-IR" sz="2000" dirty="0" err="1">
                <a:cs typeface="B Nazanin" panose="00000400000000000000" pitchFamily="2" charset="-78"/>
              </a:rPr>
              <a:t>می‌آید</a:t>
            </a:r>
            <a:r>
              <a:rPr lang="fa-IR" sz="2000" dirty="0">
                <a:cs typeface="B Nazanin" panose="00000400000000000000" pitchFamily="2" charset="-78"/>
              </a:rPr>
              <a:t>.</a:t>
            </a:r>
            <a:endParaRPr lang="en-US" sz="2000" dirty="0">
              <a:cs typeface="B Nazanin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025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مشخصات هیأت موسس</a:t>
            </a:r>
            <a:br>
              <a:rPr lang="fa-IR" dirty="0">
                <a:cs typeface="B Zar" pitchFamily="2" charset="-78"/>
              </a:rPr>
            </a:br>
            <a:endParaRPr lang="en-US" dirty="0">
              <a:cs typeface="B Zar" pitchFamily="2" charset="-78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6AEB69-0CC9-4BB5-AD44-1DA29E69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019286"/>
              </p:ext>
            </p:extLst>
          </p:nvPr>
        </p:nvGraphicFramePr>
        <p:xfrm>
          <a:off x="228601" y="228599"/>
          <a:ext cx="8618188" cy="5547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19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3000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42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11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نیمه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27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14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69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14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روماتولوژی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فوق تخصص 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محمد علی نظری نیا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321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نیمه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37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3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4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49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12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طب فیزیکی و توانبخشی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تخصص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علی رضا اشرف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11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49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22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97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8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سالمندشناسی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دکتری تخصصی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عبدالرحیم </a:t>
                      </a:r>
                      <a:r>
                        <a:rPr lang="fa-IR" sz="1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اسداللهی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321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60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25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24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70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8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آموزش بهداشت و ارتقا سلامت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دکتری تخصصی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مسعود کریمی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8460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19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10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36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اپیدمیولوژی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دکتری تخصصی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محمد قربانی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11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وقت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40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12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41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86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24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بهداشت محیط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دکتری تخصصی</a:t>
                      </a:r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دکتر حسن هاشمی 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6</a:t>
                      </a:r>
                      <a:endParaRPr lang="en-US" sz="20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502748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A48992-BCB9-466E-B110-6CB6F66D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رییس دانشگاه علوم پزشکی شیراز برای </a:t>
            </a:r>
            <a:r>
              <a:rPr lang="fa-IR" sz="2800" dirty="0">
                <a:cs typeface="B Zar" pitchFamily="2" charset="-78"/>
              </a:rPr>
              <a:t>تغییر نام </a:t>
            </a: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مرکز تحقیقاتی سالمندی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580F1-BB2E-4126-8ECF-A3C45218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377CD2-9360-4EAD-93FF-4FDB706C78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34" t="20000" r="6666" b="7315"/>
          <a:stretch/>
        </p:blipFill>
        <p:spPr>
          <a:xfrm>
            <a:off x="1676400" y="1524000"/>
            <a:ext cx="5867400" cy="53309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2F2AA-B86A-437B-B712-32535D43E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71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0" lang="fa-IR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رییس دانشگاه علوم پزشکی شیراز برای </a:t>
            </a:r>
            <a:r>
              <a:rPr lang="fa-IR" sz="4400" dirty="0">
                <a:cs typeface="B Zar" pitchFamily="2" charset="-78"/>
              </a:rPr>
              <a:t>تغییر نام </a:t>
            </a:r>
            <a:r>
              <a:rPr kumimoji="0" lang="fa-IR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مرکز تحقیقاتی سالمندی</a:t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B3C82-5F64-4D11-90F0-CFC66E761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D82B3-4C2B-45B1-8331-B884BD8C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52BC5F-1E59-49E4-8D4D-DD84B144E4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33" t="23333" r="5000" b="28889"/>
          <a:stretch/>
        </p:blipFill>
        <p:spPr>
          <a:xfrm>
            <a:off x="990600" y="1600200"/>
            <a:ext cx="7696200" cy="447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92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8EA6E-4637-45F6-A9F7-A502FE05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9" y="515710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0" lang="fa-IR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رییس دانشگاه علوم پزشکی شیراز برای </a:t>
            </a:r>
            <a:r>
              <a:rPr lang="fa-IR" sz="4400" dirty="0">
                <a:cs typeface="B Zar" pitchFamily="2" charset="-78"/>
              </a:rPr>
              <a:t>تغییر نام </a:t>
            </a:r>
            <a:r>
              <a:rPr kumimoji="0" lang="fa-IR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مرکز تحقیقاتی سالمندی</a:t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8D297-1FEF-44D1-903F-A7FE3C4C8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1E4E2-2ED1-4B8D-9E93-F5BE85F9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9B8493-6F33-4508-BA29-1B0DADECBB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34" t="18889" r="6666" b="43333"/>
          <a:stretch/>
        </p:blipFill>
        <p:spPr>
          <a:xfrm>
            <a:off x="60512" y="1662339"/>
            <a:ext cx="9022976" cy="426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20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443</Words>
  <Application>Microsoft Office PowerPoint</Application>
  <PresentationFormat>On-screen Show (4:3)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 Zar</vt:lpstr>
      <vt:lpstr>Calibri</vt:lpstr>
      <vt:lpstr>Times New Roman</vt:lpstr>
      <vt:lpstr>Office Theme</vt:lpstr>
      <vt:lpstr>به نام خدا</vt:lpstr>
      <vt:lpstr>PowerPoint Presentation</vt:lpstr>
      <vt:lpstr>PowerPoint Presentation</vt:lpstr>
      <vt:lpstr>علت و هدف تغییر نام مرکز</vt:lpstr>
      <vt:lpstr>مشخصات هیأت موسس </vt:lpstr>
      <vt:lpstr>PowerPoint Presentation</vt:lpstr>
      <vt:lpstr>PowerPoint Presentation</vt:lpstr>
      <vt:lpstr> تصویر نامه درخواست رییس دانشگاه علوم پزشکی شیراز برای تغییر نام مرکز تحقیقاتی سالمندی </vt:lpstr>
      <vt:lpstr> تصویر نامه درخواست رییس دانشگاه علوم پزشکی شیراز برای تغییر نام مرکز تحقیقاتی سالمندی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فرزانه بهادری</cp:lastModifiedBy>
  <cp:revision>92</cp:revision>
  <dcterms:created xsi:type="dcterms:W3CDTF">2016-08-31T05:41:55Z</dcterms:created>
  <dcterms:modified xsi:type="dcterms:W3CDTF">2026-05-06T06:15:46Z</dcterms:modified>
</cp:coreProperties>
</file>